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0" r:id="rId2"/>
  </p:sldMasterIdLst>
  <p:notesMasterIdLst>
    <p:notesMasterId r:id="rId26"/>
  </p:notesMasterIdLst>
  <p:sldIdLst>
    <p:sldId id="256" r:id="rId3"/>
    <p:sldId id="257" r:id="rId4"/>
    <p:sldId id="258" r:id="rId5"/>
    <p:sldId id="259" r:id="rId6"/>
    <p:sldId id="280" r:id="rId7"/>
    <p:sldId id="279" r:id="rId8"/>
    <p:sldId id="281" r:id="rId9"/>
    <p:sldId id="282" r:id="rId10"/>
    <p:sldId id="264" r:id="rId11"/>
    <p:sldId id="283" r:id="rId12"/>
    <p:sldId id="266" r:id="rId13"/>
    <p:sldId id="267" r:id="rId14"/>
    <p:sldId id="268" r:id="rId15"/>
    <p:sldId id="269" r:id="rId16"/>
    <p:sldId id="270" r:id="rId17"/>
    <p:sldId id="284" r:id="rId18"/>
    <p:sldId id="272" r:id="rId19"/>
    <p:sldId id="273" r:id="rId20"/>
    <p:sldId id="274" r:id="rId21"/>
    <p:sldId id="275" r:id="rId22"/>
    <p:sldId id="276" r:id="rId23"/>
    <p:sldId id="277" r:id="rId24"/>
    <p:sldId id="278" r:id="rId25"/>
  </p:sldIdLst>
  <p:sldSz cx="9144000" cy="6858000" type="screen4x3"/>
  <p:notesSz cx="6858000" cy="9144000"/>
  <p:defaultTextStyle>
    <a:defPPr>
      <a:defRPr lang="en-GB"/>
    </a:defPPr>
    <a:lvl1pPr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Arial" charset="0"/>
      </a:defRPr>
    </a:lvl1pPr>
    <a:lvl2pPr marL="742950" indent="-285750"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Arial" charset="0"/>
      </a:defRPr>
    </a:lvl2pPr>
    <a:lvl3pPr marL="11430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Arial" charset="0"/>
      </a:defRPr>
    </a:lvl3pPr>
    <a:lvl4pPr marL="16002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Arial" charset="0"/>
      </a:defRPr>
    </a:lvl4pPr>
    <a:lvl5pPr marL="20574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Arial" charset="0"/>
      </a:defRPr>
    </a:lvl5pPr>
    <a:lvl6pPr marL="2286000" algn="l" defTabSz="914400" rtl="0" eaLnBrk="1" latinLnBrk="0" hangingPunct="1">
      <a:defRPr kern="1200">
        <a:solidFill>
          <a:schemeClr val="bg1"/>
        </a:solidFill>
        <a:latin typeface="Arial" charset="0"/>
        <a:ea typeface="+mn-ea"/>
        <a:cs typeface="Arial" charset="0"/>
      </a:defRPr>
    </a:lvl6pPr>
    <a:lvl7pPr marL="2743200" algn="l" defTabSz="914400" rtl="0" eaLnBrk="1" latinLnBrk="0" hangingPunct="1">
      <a:defRPr kern="1200">
        <a:solidFill>
          <a:schemeClr val="bg1"/>
        </a:solidFill>
        <a:latin typeface="Arial" charset="0"/>
        <a:ea typeface="+mn-ea"/>
        <a:cs typeface="Arial" charset="0"/>
      </a:defRPr>
    </a:lvl7pPr>
    <a:lvl8pPr marL="3200400" algn="l" defTabSz="914400" rtl="0" eaLnBrk="1" latinLnBrk="0" hangingPunct="1">
      <a:defRPr kern="1200">
        <a:solidFill>
          <a:schemeClr val="bg1"/>
        </a:solidFill>
        <a:latin typeface="Arial" charset="0"/>
        <a:ea typeface="+mn-ea"/>
        <a:cs typeface="Arial" charset="0"/>
      </a:defRPr>
    </a:lvl8pPr>
    <a:lvl9pPr marL="3657600" algn="l" defTabSz="914400" rtl="0" eaLnBrk="1" latinLnBrk="0" hangingPunct="1">
      <a:defRPr kern="1200">
        <a:solidFill>
          <a:schemeClr val="bg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056" y="-90"/>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2050" name="Text Box 2"/>
          <p:cNvSpPr txBox="1">
            <a:spLocks noChangeArrowheads="1"/>
          </p:cNvSpPr>
          <p:nvPr/>
        </p:nvSpPr>
        <p:spPr bwMode="auto">
          <a:xfrm>
            <a:off x="0" y="0"/>
            <a:ext cx="29718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2051" name="Rectangle 3"/>
          <p:cNvSpPr>
            <a:spLocks noGrp="1" noChangeArrowheads="1"/>
          </p:cNvSpPr>
          <p:nvPr>
            <p:ph type="dt"/>
          </p:nvPr>
        </p:nvSpPr>
        <p:spPr bwMode="auto">
          <a:xfrm>
            <a:off x="3884613" y="0"/>
            <a:ext cx="2970212"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defRPr>
            </a:lvl1pPr>
          </a:lstStyle>
          <a:p>
            <a:endParaRPr lang="fr-FR"/>
          </a:p>
        </p:txBody>
      </p:sp>
      <p:sp>
        <p:nvSpPr>
          <p:cNvPr id="2052" name="Rectangle 4"/>
          <p:cNvSpPr>
            <a:spLocks noGrp="1" noRot="1" noChangeAspect="1" noChangeArrowheads="1"/>
          </p:cNvSpPr>
          <p:nvPr>
            <p:ph type="sldImg"/>
          </p:nvPr>
        </p:nvSpPr>
        <p:spPr bwMode="auto">
          <a:xfrm>
            <a:off x="1143000" y="685800"/>
            <a:ext cx="4570413" cy="3427413"/>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053" name="Rectangle 5"/>
          <p:cNvSpPr>
            <a:spLocks noGrp="1" noChangeArrowheads="1"/>
          </p:cNvSpPr>
          <p:nvPr>
            <p:ph type="body"/>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endParaRPr lang="fr-FR" smtClean="0"/>
          </a:p>
        </p:txBody>
      </p:sp>
      <p:sp>
        <p:nvSpPr>
          <p:cNvPr id="2054" name="Text Box 6"/>
          <p:cNvSpPr txBox="1">
            <a:spLocks noChangeArrowheads="1"/>
          </p:cNvSpPr>
          <p:nvPr/>
        </p:nvSpPr>
        <p:spPr bwMode="auto">
          <a:xfrm>
            <a:off x="0" y="8683625"/>
            <a:ext cx="29718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2055" name="Rectangle 7"/>
          <p:cNvSpPr>
            <a:spLocks noGrp="1" noChangeArrowheads="1"/>
          </p:cNvSpPr>
          <p:nvPr>
            <p:ph type="sldNum"/>
          </p:nvPr>
        </p:nvSpPr>
        <p:spPr bwMode="auto">
          <a:xfrm>
            <a:off x="3884613" y="8685213"/>
            <a:ext cx="2970212"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defRPr>
            </a:lvl1pPr>
          </a:lstStyle>
          <a:p>
            <a:fld id="{201007F9-9F3E-48C2-9138-3AE724EA92D5}" type="slidenum">
              <a:rPr lang="fr-FR"/>
              <a:pPr/>
              <a:t>‹N°›</a:t>
            </a:fld>
            <a:endParaRPr lang="fr-FR"/>
          </a:p>
        </p:txBody>
      </p:sp>
    </p:spTree>
    <p:extLst>
      <p:ext uri="{BB962C8B-B14F-4D97-AF65-F5344CB8AC3E}">
        <p14:creationId xmlns:p14="http://schemas.microsoft.com/office/powerpoint/2010/main" val="2560195879"/>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6DE545D5-F62A-49FE-BB54-1F74AAC1D155}" type="slidenum">
              <a:rPr lang="fr-FR"/>
              <a:pPr/>
              <a:t>1</a:t>
            </a:fld>
            <a:endParaRPr lang="fr-FR"/>
          </a:p>
        </p:txBody>
      </p:sp>
      <p:sp>
        <p:nvSpPr>
          <p:cNvPr id="2662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626" name="Rectangle 2"/>
          <p:cNvSpPr txBox="1">
            <a:spLocks noGrp="1" noChangeArrowheads="1"/>
          </p:cNvSpPr>
          <p:nvPr>
            <p:ph type="body" idx="1"/>
          </p:nvPr>
        </p:nvSpPr>
        <p:spPr bwMode="auto">
          <a:xfrm>
            <a:off x="685800" y="4343400"/>
            <a:ext cx="5486400" cy="42084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1CA619ED-6F08-4D40-8A82-968F7D94F10C}" type="slidenum">
              <a:rPr lang="fr-FR"/>
              <a:pPr/>
              <a:t>15</a:t>
            </a:fld>
            <a:endParaRPr lang="fr-FR"/>
          </a:p>
        </p:txBody>
      </p:sp>
      <p:sp>
        <p:nvSpPr>
          <p:cNvPr id="4096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2" name="Rectangle 2"/>
          <p:cNvSpPr txBox="1">
            <a:spLocks noGrp="1" noChangeArrowheads="1"/>
          </p:cNvSpPr>
          <p:nvPr>
            <p:ph type="body" idx="1"/>
          </p:nvPr>
        </p:nvSpPr>
        <p:spPr bwMode="auto">
          <a:xfrm>
            <a:off x="685800" y="4343400"/>
            <a:ext cx="5486400" cy="42084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381CAE07-7409-414D-B2DC-3B7B3CC0B469}" type="slidenum">
              <a:rPr lang="fr-FR"/>
              <a:pPr/>
              <a:t>17</a:t>
            </a:fld>
            <a:endParaRPr lang="fr-FR"/>
          </a:p>
        </p:txBody>
      </p:sp>
      <p:sp>
        <p:nvSpPr>
          <p:cNvPr id="4300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0" name="Rectangle 2"/>
          <p:cNvSpPr txBox="1">
            <a:spLocks noGrp="1" noChangeArrowheads="1"/>
          </p:cNvSpPr>
          <p:nvPr>
            <p:ph type="body" idx="1"/>
          </p:nvPr>
        </p:nvSpPr>
        <p:spPr bwMode="auto">
          <a:xfrm>
            <a:off x="685800" y="4343400"/>
            <a:ext cx="5486400" cy="42084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E8D37152-6FEB-441A-947A-FFF8355034A5}" type="slidenum">
              <a:rPr lang="fr-FR"/>
              <a:pPr/>
              <a:t>18</a:t>
            </a:fld>
            <a:endParaRPr lang="fr-FR"/>
          </a:p>
        </p:txBody>
      </p:sp>
      <p:sp>
        <p:nvSpPr>
          <p:cNvPr id="4403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034" name="Rectangle 2"/>
          <p:cNvSpPr txBox="1">
            <a:spLocks noGrp="1" noChangeArrowheads="1"/>
          </p:cNvSpPr>
          <p:nvPr>
            <p:ph type="body" idx="1"/>
          </p:nvPr>
        </p:nvSpPr>
        <p:spPr bwMode="auto">
          <a:xfrm>
            <a:off x="685800" y="4343400"/>
            <a:ext cx="5486400" cy="42084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FBF327FA-D963-4403-9E9E-7F3D4518A6C5}" type="slidenum">
              <a:rPr lang="fr-FR"/>
              <a:pPr/>
              <a:t>19</a:t>
            </a:fld>
            <a:endParaRPr lang="fr-FR"/>
          </a:p>
        </p:txBody>
      </p:sp>
      <p:sp>
        <p:nvSpPr>
          <p:cNvPr id="4505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058" name="Rectangle 2"/>
          <p:cNvSpPr txBox="1">
            <a:spLocks noGrp="1" noChangeArrowheads="1"/>
          </p:cNvSpPr>
          <p:nvPr>
            <p:ph type="body" idx="1"/>
          </p:nvPr>
        </p:nvSpPr>
        <p:spPr bwMode="auto">
          <a:xfrm>
            <a:off x="685800" y="4343400"/>
            <a:ext cx="5486400" cy="42084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644E60BD-D614-4F5D-8689-FEA0136ADA65}" type="slidenum">
              <a:rPr lang="fr-FR"/>
              <a:pPr/>
              <a:t>20</a:t>
            </a:fld>
            <a:endParaRPr lang="fr-FR"/>
          </a:p>
        </p:txBody>
      </p:sp>
      <p:sp>
        <p:nvSpPr>
          <p:cNvPr id="4608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2" name="Rectangle 2"/>
          <p:cNvSpPr txBox="1">
            <a:spLocks noGrp="1" noChangeArrowheads="1"/>
          </p:cNvSpPr>
          <p:nvPr>
            <p:ph type="body" idx="1"/>
          </p:nvPr>
        </p:nvSpPr>
        <p:spPr bwMode="auto">
          <a:xfrm>
            <a:off x="685800" y="4343400"/>
            <a:ext cx="5486400" cy="42084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F8F8B803-2609-419B-BC16-17B3CEDC0DC1}" type="slidenum">
              <a:rPr lang="fr-FR"/>
              <a:pPr/>
              <a:t>21</a:t>
            </a:fld>
            <a:endParaRPr lang="fr-FR"/>
          </a:p>
        </p:txBody>
      </p:sp>
      <p:sp>
        <p:nvSpPr>
          <p:cNvPr id="4710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106" name="Rectangle 2"/>
          <p:cNvSpPr txBox="1">
            <a:spLocks noGrp="1" noChangeArrowheads="1"/>
          </p:cNvSpPr>
          <p:nvPr>
            <p:ph type="body" idx="1"/>
          </p:nvPr>
        </p:nvSpPr>
        <p:spPr bwMode="auto">
          <a:xfrm>
            <a:off x="685800" y="4343400"/>
            <a:ext cx="5486400" cy="42084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92279B69-C225-46E7-8E58-23415D54DC1E}" type="slidenum">
              <a:rPr lang="fr-FR"/>
              <a:pPr/>
              <a:t>22</a:t>
            </a:fld>
            <a:endParaRPr lang="fr-FR"/>
          </a:p>
        </p:txBody>
      </p:sp>
      <p:sp>
        <p:nvSpPr>
          <p:cNvPr id="4812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8130" name="Rectangle 2"/>
          <p:cNvSpPr txBox="1">
            <a:spLocks noGrp="1" noChangeArrowheads="1"/>
          </p:cNvSpPr>
          <p:nvPr>
            <p:ph type="body" idx="1"/>
          </p:nvPr>
        </p:nvSpPr>
        <p:spPr bwMode="auto">
          <a:xfrm>
            <a:off x="685800" y="4343400"/>
            <a:ext cx="5486400" cy="42084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D41A731C-4250-4AED-BE8C-893DCAC55DDF}" type="slidenum">
              <a:rPr lang="fr-FR"/>
              <a:pPr/>
              <a:t>23</a:t>
            </a:fld>
            <a:endParaRPr lang="fr-FR"/>
          </a:p>
        </p:txBody>
      </p:sp>
      <p:sp>
        <p:nvSpPr>
          <p:cNvPr id="4915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9154" name="Rectangle 2"/>
          <p:cNvSpPr txBox="1">
            <a:spLocks noGrp="1" noChangeArrowheads="1"/>
          </p:cNvSpPr>
          <p:nvPr>
            <p:ph type="body" idx="1"/>
          </p:nvPr>
        </p:nvSpPr>
        <p:spPr bwMode="auto">
          <a:xfrm>
            <a:off x="685800" y="4343400"/>
            <a:ext cx="5486400" cy="42084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003C9D01-D3E2-4C6B-8690-D2A1A4FFF777}" type="slidenum">
              <a:rPr lang="fr-FR"/>
              <a:pPr/>
              <a:t>2</a:t>
            </a:fld>
            <a:endParaRPr lang="fr-FR"/>
          </a:p>
        </p:txBody>
      </p:sp>
      <p:sp>
        <p:nvSpPr>
          <p:cNvPr id="2764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0" name="Rectangle 2"/>
          <p:cNvSpPr txBox="1">
            <a:spLocks noGrp="1" noChangeArrowheads="1"/>
          </p:cNvSpPr>
          <p:nvPr>
            <p:ph type="body" idx="1"/>
          </p:nvPr>
        </p:nvSpPr>
        <p:spPr bwMode="auto">
          <a:xfrm>
            <a:off x="685800" y="4343400"/>
            <a:ext cx="5486400" cy="42084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DDAA0C0A-A08E-4453-B6E0-65B66A97AE17}" type="slidenum">
              <a:rPr lang="fr-FR"/>
              <a:pPr/>
              <a:t>3</a:t>
            </a:fld>
            <a:endParaRPr lang="fr-FR"/>
          </a:p>
        </p:txBody>
      </p:sp>
      <p:sp>
        <p:nvSpPr>
          <p:cNvPr id="2867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4" name="Rectangle 2"/>
          <p:cNvSpPr txBox="1">
            <a:spLocks noGrp="1" noChangeArrowheads="1"/>
          </p:cNvSpPr>
          <p:nvPr>
            <p:ph type="body" idx="1"/>
          </p:nvPr>
        </p:nvSpPr>
        <p:spPr bwMode="auto">
          <a:xfrm>
            <a:off x="685800" y="4343400"/>
            <a:ext cx="5486400" cy="42084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F7A8FFAA-FA2F-4A5F-B6BC-336F3F01108F}" type="slidenum">
              <a:rPr lang="fr-FR"/>
              <a:pPr/>
              <a:t>4</a:t>
            </a:fld>
            <a:endParaRPr lang="fr-FR"/>
          </a:p>
        </p:txBody>
      </p:sp>
      <p:sp>
        <p:nvSpPr>
          <p:cNvPr id="2969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698" name="Rectangle 2"/>
          <p:cNvSpPr txBox="1">
            <a:spLocks noGrp="1" noChangeArrowheads="1"/>
          </p:cNvSpPr>
          <p:nvPr>
            <p:ph type="body" idx="1"/>
          </p:nvPr>
        </p:nvSpPr>
        <p:spPr bwMode="auto">
          <a:xfrm>
            <a:off x="685800" y="4343400"/>
            <a:ext cx="5486400" cy="42084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B8021AF2-FC9D-4809-9148-481320C7B38F}" type="slidenum">
              <a:rPr lang="fr-FR"/>
              <a:pPr/>
              <a:t>9</a:t>
            </a:fld>
            <a:endParaRPr lang="fr-FR"/>
          </a:p>
        </p:txBody>
      </p:sp>
      <p:sp>
        <p:nvSpPr>
          <p:cNvPr id="3481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18" name="Rectangle 2"/>
          <p:cNvSpPr txBox="1">
            <a:spLocks noGrp="1" noChangeArrowheads="1"/>
          </p:cNvSpPr>
          <p:nvPr>
            <p:ph type="body" idx="1"/>
          </p:nvPr>
        </p:nvSpPr>
        <p:spPr bwMode="auto">
          <a:xfrm>
            <a:off x="685800" y="4343400"/>
            <a:ext cx="5486400" cy="42084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p:nvPr>
        </p:nvSpPr>
        <p:spPr>
          <a:ln/>
        </p:spPr>
        <p:txBody>
          <a:bodyPr/>
          <a:lstStyle/>
          <a:p>
            <a:fld id="{57F93AA3-25A3-4DCB-82CE-6A5AF8173C6F}" type="slidenum">
              <a:rPr lang="fr-FR"/>
              <a:pPr/>
              <a:t>11</a:t>
            </a:fld>
            <a:endParaRPr lang="fr-FR"/>
          </a:p>
        </p:txBody>
      </p:sp>
      <p:sp>
        <p:nvSpPr>
          <p:cNvPr id="36865"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36866" name="Rectangle 2"/>
          <p:cNvSpPr txBox="1">
            <a:spLocks noGrp="1" noChangeArrowheads="1"/>
          </p:cNvSpPr>
          <p:nvPr>
            <p:ph type="body"/>
          </p:nvPr>
        </p:nvSpPr>
        <p:spPr bwMode="auto">
          <a:xfrm>
            <a:off x="685800" y="4343400"/>
            <a:ext cx="5486400" cy="42084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36867"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algn="r"/>
            <a:fld id="{4434E0A6-55DB-43BF-ABA6-0E51BF05153D}" type="slidenum">
              <a:rPr lang="fr-FR" sz="1200"/>
              <a:pPr algn="r"/>
              <a:t>11</a:t>
            </a:fld>
            <a:endParaRPr lang="fr-FR"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744500AE-144C-4C84-9446-0D2E3E9ECA37}" type="slidenum">
              <a:rPr lang="fr-FR"/>
              <a:pPr/>
              <a:t>12</a:t>
            </a:fld>
            <a:endParaRPr lang="fr-FR"/>
          </a:p>
        </p:txBody>
      </p:sp>
      <p:sp>
        <p:nvSpPr>
          <p:cNvPr id="3788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0" name="Rectangle 2"/>
          <p:cNvSpPr txBox="1">
            <a:spLocks noGrp="1" noChangeArrowheads="1"/>
          </p:cNvSpPr>
          <p:nvPr>
            <p:ph type="body" idx="1"/>
          </p:nvPr>
        </p:nvSpPr>
        <p:spPr bwMode="auto">
          <a:xfrm>
            <a:off x="685800" y="4343400"/>
            <a:ext cx="5486400" cy="42084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50913F80-06A6-4A22-AB68-6805B95BCE30}" type="slidenum">
              <a:rPr lang="fr-FR"/>
              <a:pPr/>
              <a:t>13</a:t>
            </a:fld>
            <a:endParaRPr lang="fr-FR"/>
          </a:p>
        </p:txBody>
      </p:sp>
      <p:sp>
        <p:nvSpPr>
          <p:cNvPr id="3891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4" name="Rectangle 2"/>
          <p:cNvSpPr txBox="1">
            <a:spLocks noGrp="1" noChangeArrowheads="1"/>
          </p:cNvSpPr>
          <p:nvPr>
            <p:ph type="body" idx="1"/>
          </p:nvPr>
        </p:nvSpPr>
        <p:spPr bwMode="auto">
          <a:xfrm>
            <a:off x="685800" y="4343400"/>
            <a:ext cx="5486400" cy="42084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7740C6DB-622F-4C9E-ADCA-96EAD5904147}" type="slidenum">
              <a:rPr lang="fr-FR"/>
              <a:pPr/>
              <a:t>14</a:t>
            </a:fld>
            <a:endParaRPr lang="fr-FR"/>
          </a:p>
        </p:txBody>
      </p:sp>
      <p:sp>
        <p:nvSpPr>
          <p:cNvPr id="3993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38" name="Rectangle 2"/>
          <p:cNvSpPr txBox="1">
            <a:spLocks noGrp="1" noChangeArrowheads="1"/>
          </p:cNvSpPr>
          <p:nvPr>
            <p:ph type="body" idx="1"/>
          </p:nvPr>
        </p:nvSpPr>
        <p:spPr bwMode="auto">
          <a:xfrm>
            <a:off x="685800" y="4343400"/>
            <a:ext cx="5486400" cy="42084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FR"/>
          </a:p>
        </p:txBody>
      </p:sp>
      <p:sp>
        <p:nvSpPr>
          <p:cNvPr id="4" name="Espace réservé de la date 3"/>
          <p:cNvSpPr>
            <a:spLocks noGrp="1"/>
          </p:cNvSpPr>
          <p:nvPr>
            <p:ph type="dt" idx="10"/>
          </p:nvPr>
        </p:nvSpPr>
        <p:spPr/>
        <p:txBody>
          <a:bodyPr/>
          <a:lstStyle>
            <a:lvl1pPr>
              <a:defRPr/>
            </a:lvl1pPr>
          </a:lstStyle>
          <a:p>
            <a:endParaRPr lang="fr-FR"/>
          </a:p>
        </p:txBody>
      </p:sp>
      <p:sp>
        <p:nvSpPr>
          <p:cNvPr id="5" name="Espace réservé du numéro de diapositive 4"/>
          <p:cNvSpPr>
            <a:spLocks noGrp="1"/>
          </p:cNvSpPr>
          <p:nvPr>
            <p:ph type="sldNum" idx="11"/>
          </p:nvPr>
        </p:nvSpPr>
        <p:spPr/>
        <p:txBody>
          <a:bodyPr/>
          <a:lstStyle>
            <a:lvl1pPr>
              <a:defRPr/>
            </a:lvl1pPr>
          </a:lstStyle>
          <a:p>
            <a:fld id="{3455D2C6-0E1D-4030-B2EE-60109C8486FB}" type="slidenum">
              <a:rPr lang="fr-FR"/>
              <a:pPr/>
              <a:t>‹N°›</a:t>
            </a:fld>
            <a:endParaRPr lang="fr-FR"/>
          </a:p>
        </p:txBody>
      </p:sp>
    </p:spTree>
    <p:extLst>
      <p:ext uri="{BB962C8B-B14F-4D97-AF65-F5344CB8AC3E}">
        <p14:creationId xmlns:p14="http://schemas.microsoft.com/office/powerpoint/2010/main" val="980347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idx="10"/>
          </p:nvPr>
        </p:nvSpPr>
        <p:spPr/>
        <p:txBody>
          <a:bodyPr/>
          <a:lstStyle>
            <a:lvl1pPr>
              <a:defRPr/>
            </a:lvl1pPr>
          </a:lstStyle>
          <a:p>
            <a:endParaRPr lang="fr-FR"/>
          </a:p>
        </p:txBody>
      </p:sp>
      <p:sp>
        <p:nvSpPr>
          <p:cNvPr id="5" name="Espace réservé du numéro de diapositive 4"/>
          <p:cNvSpPr>
            <a:spLocks noGrp="1"/>
          </p:cNvSpPr>
          <p:nvPr>
            <p:ph type="sldNum" idx="11"/>
          </p:nvPr>
        </p:nvSpPr>
        <p:spPr/>
        <p:txBody>
          <a:bodyPr/>
          <a:lstStyle>
            <a:lvl1pPr>
              <a:defRPr/>
            </a:lvl1pPr>
          </a:lstStyle>
          <a:p>
            <a:fld id="{1816367F-5724-4E96-8178-CA633A4BD29E}" type="slidenum">
              <a:rPr lang="fr-FR"/>
              <a:pPr/>
              <a:t>‹N°›</a:t>
            </a:fld>
            <a:endParaRPr lang="fr-FR"/>
          </a:p>
        </p:txBody>
      </p:sp>
    </p:spTree>
    <p:extLst>
      <p:ext uri="{BB962C8B-B14F-4D97-AF65-F5344CB8AC3E}">
        <p14:creationId xmlns:p14="http://schemas.microsoft.com/office/powerpoint/2010/main" val="714168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128588"/>
            <a:ext cx="2055813" cy="5995987"/>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128588"/>
            <a:ext cx="6019800" cy="5995987"/>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idx="10"/>
          </p:nvPr>
        </p:nvSpPr>
        <p:spPr/>
        <p:txBody>
          <a:bodyPr/>
          <a:lstStyle>
            <a:lvl1pPr>
              <a:defRPr/>
            </a:lvl1pPr>
          </a:lstStyle>
          <a:p>
            <a:endParaRPr lang="fr-FR"/>
          </a:p>
        </p:txBody>
      </p:sp>
      <p:sp>
        <p:nvSpPr>
          <p:cNvPr id="5" name="Espace réservé du numéro de diapositive 4"/>
          <p:cNvSpPr>
            <a:spLocks noGrp="1"/>
          </p:cNvSpPr>
          <p:nvPr>
            <p:ph type="sldNum" idx="11"/>
          </p:nvPr>
        </p:nvSpPr>
        <p:spPr/>
        <p:txBody>
          <a:bodyPr/>
          <a:lstStyle>
            <a:lvl1pPr>
              <a:defRPr/>
            </a:lvl1pPr>
          </a:lstStyle>
          <a:p>
            <a:fld id="{D47BF92F-5A66-463B-B389-AE57287EE858}" type="slidenum">
              <a:rPr lang="fr-FR"/>
              <a:pPr/>
              <a:t>‹N°›</a:t>
            </a:fld>
            <a:endParaRPr lang="fr-FR"/>
          </a:p>
        </p:txBody>
      </p:sp>
    </p:spTree>
    <p:extLst>
      <p:ext uri="{BB962C8B-B14F-4D97-AF65-F5344CB8AC3E}">
        <p14:creationId xmlns:p14="http://schemas.microsoft.com/office/powerpoint/2010/main" val="32271655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CC7309D6-2335-4C33-87F8-189A4220F41B}" type="datetimeFigureOut">
              <a:rPr lang="fr-FR">
                <a:solidFill>
                  <a:prstClr val="black">
                    <a:tint val="75000"/>
                  </a:prstClr>
                </a:solidFill>
              </a:rPr>
              <a:pPr>
                <a:defRPr/>
              </a:pPr>
              <a:t>12/10/2011</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D5C06ED1-1407-40EA-A51B-1063BF89EF5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2536952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D4BD38C1-64A4-4644-BFAA-EF505368A763}" type="datetimeFigureOut">
              <a:rPr lang="fr-FR">
                <a:solidFill>
                  <a:prstClr val="black">
                    <a:tint val="75000"/>
                  </a:prstClr>
                </a:solidFill>
              </a:rPr>
              <a:pPr>
                <a:defRPr/>
              </a:pPr>
              <a:t>12/10/2011</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B09E31E3-4FDF-432A-8073-905FA77F2BB2}"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940226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D5C849CF-072B-4EA6-89C6-5C5AD047112C}" type="datetimeFigureOut">
              <a:rPr lang="fr-FR">
                <a:solidFill>
                  <a:prstClr val="black">
                    <a:tint val="75000"/>
                  </a:prstClr>
                </a:solidFill>
              </a:rPr>
              <a:pPr>
                <a:defRPr/>
              </a:pPr>
              <a:t>12/10/2011</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325A7622-D660-46AF-831C-0AC6662871F6}"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5335544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000A237D-0193-4A6B-881A-C722BEB124CA}" type="datetimeFigureOut">
              <a:rPr lang="fr-FR">
                <a:solidFill>
                  <a:prstClr val="black">
                    <a:tint val="75000"/>
                  </a:prstClr>
                </a:solidFill>
              </a:rPr>
              <a:pPr>
                <a:defRPr/>
              </a:pPr>
              <a:t>12/10/2011</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879564AB-31E4-4568-8DB8-4717A923ED7A}"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9968358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2ABAB617-0838-4F4C-B7AF-8A1C8A2517F3}" type="datetimeFigureOut">
              <a:rPr lang="fr-FR">
                <a:solidFill>
                  <a:prstClr val="black">
                    <a:tint val="75000"/>
                  </a:prstClr>
                </a:solidFill>
              </a:rPr>
              <a:pPr>
                <a:defRPr/>
              </a:pPr>
              <a:t>12/10/2011</a:t>
            </a:fld>
            <a:endParaRPr lang="fr-FR">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8D4EEA92-1848-4D8A-A003-BBCC4A7CA50C}"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2330726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fld id="{45496929-2B08-403A-AB3F-1EA6B387A495}" type="datetimeFigureOut">
              <a:rPr lang="fr-FR">
                <a:solidFill>
                  <a:prstClr val="black">
                    <a:tint val="75000"/>
                  </a:prstClr>
                </a:solidFill>
              </a:rPr>
              <a:pPr>
                <a:defRPr/>
              </a:pPr>
              <a:t>12/10/2011</a:t>
            </a:fld>
            <a:endParaRPr lang="fr-FR">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501F45A8-BD5F-460F-9AD7-2D3F03642572}"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6009808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276D3320-17D1-44DA-B086-6D719295A5C0}" type="datetimeFigureOut">
              <a:rPr lang="fr-FR">
                <a:solidFill>
                  <a:prstClr val="black">
                    <a:tint val="75000"/>
                  </a:prstClr>
                </a:solidFill>
              </a:rPr>
              <a:pPr>
                <a:defRPr/>
              </a:pPr>
              <a:t>12/10/2011</a:t>
            </a:fld>
            <a:endParaRPr lang="fr-FR">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1129A989-B6FE-42A8-A087-2CB50B75926B}"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6242417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77876ED9-D93D-4307-8E81-DE0A4070F5E6}" type="datetimeFigureOut">
              <a:rPr lang="fr-FR">
                <a:solidFill>
                  <a:prstClr val="black">
                    <a:tint val="75000"/>
                  </a:prstClr>
                </a:solidFill>
              </a:rPr>
              <a:pPr>
                <a:defRPr/>
              </a:pPr>
              <a:t>12/10/2011</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F3646F2E-4155-4DC4-84C2-B72DAE95BFEF}"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820988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idx="10"/>
          </p:nvPr>
        </p:nvSpPr>
        <p:spPr/>
        <p:txBody>
          <a:bodyPr/>
          <a:lstStyle>
            <a:lvl1pPr>
              <a:defRPr/>
            </a:lvl1pPr>
          </a:lstStyle>
          <a:p>
            <a:endParaRPr lang="fr-FR"/>
          </a:p>
        </p:txBody>
      </p:sp>
      <p:sp>
        <p:nvSpPr>
          <p:cNvPr id="5" name="Espace réservé du numéro de diapositive 4"/>
          <p:cNvSpPr>
            <a:spLocks noGrp="1"/>
          </p:cNvSpPr>
          <p:nvPr>
            <p:ph type="sldNum" idx="11"/>
          </p:nvPr>
        </p:nvSpPr>
        <p:spPr/>
        <p:txBody>
          <a:bodyPr/>
          <a:lstStyle>
            <a:lvl1pPr>
              <a:defRPr/>
            </a:lvl1pPr>
          </a:lstStyle>
          <a:p>
            <a:fld id="{58EF349F-DCCA-429D-ADB5-4A302249FE67}" type="slidenum">
              <a:rPr lang="fr-FR"/>
              <a:pPr/>
              <a:t>‹N°›</a:t>
            </a:fld>
            <a:endParaRPr lang="fr-FR"/>
          </a:p>
        </p:txBody>
      </p:sp>
    </p:spTree>
    <p:extLst>
      <p:ext uri="{BB962C8B-B14F-4D97-AF65-F5344CB8AC3E}">
        <p14:creationId xmlns:p14="http://schemas.microsoft.com/office/powerpoint/2010/main" val="8607290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9C46E375-91FE-44C2-A648-B33DFE85F830}" type="datetimeFigureOut">
              <a:rPr lang="fr-FR">
                <a:solidFill>
                  <a:prstClr val="black">
                    <a:tint val="75000"/>
                  </a:prstClr>
                </a:solidFill>
              </a:rPr>
              <a:pPr>
                <a:defRPr/>
              </a:pPr>
              <a:t>12/10/2011</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74A166D8-55B1-4453-B76D-4E3F17336D72}"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636287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D38F6863-BFA3-4726-8CCA-A94D65C53123}" type="datetimeFigureOut">
              <a:rPr lang="fr-FR">
                <a:solidFill>
                  <a:prstClr val="black">
                    <a:tint val="75000"/>
                  </a:prstClr>
                </a:solidFill>
              </a:rPr>
              <a:pPr>
                <a:defRPr/>
              </a:pPr>
              <a:t>12/10/2011</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70A6A632-C43E-4280-875F-A9002EC7046C}"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5042539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C273B7FC-12DD-492F-8A2B-EB3A516A06B5}" type="datetimeFigureOut">
              <a:rPr lang="fr-FR">
                <a:solidFill>
                  <a:prstClr val="black">
                    <a:tint val="75000"/>
                  </a:prstClr>
                </a:solidFill>
              </a:rPr>
              <a:pPr>
                <a:defRPr/>
              </a:pPr>
              <a:t>12/10/2011</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216F6901-1E39-472E-BDC3-FE99C2104D42}"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828854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Espace réservé de la date 3"/>
          <p:cNvSpPr>
            <a:spLocks noGrp="1"/>
          </p:cNvSpPr>
          <p:nvPr>
            <p:ph type="dt" idx="10"/>
          </p:nvPr>
        </p:nvSpPr>
        <p:spPr/>
        <p:txBody>
          <a:bodyPr/>
          <a:lstStyle>
            <a:lvl1pPr>
              <a:defRPr/>
            </a:lvl1pPr>
          </a:lstStyle>
          <a:p>
            <a:endParaRPr lang="fr-FR"/>
          </a:p>
        </p:txBody>
      </p:sp>
      <p:sp>
        <p:nvSpPr>
          <p:cNvPr id="5" name="Espace réservé du numéro de diapositive 4"/>
          <p:cNvSpPr>
            <a:spLocks noGrp="1"/>
          </p:cNvSpPr>
          <p:nvPr>
            <p:ph type="sldNum" idx="11"/>
          </p:nvPr>
        </p:nvSpPr>
        <p:spPr/>
        <p:txBody>
          <a:bodyPr/>
          <a:lstStyle>
            <a:lvl1pPr>
              <a:defRPr/>
            </a:lvl1pPr>
          </a:lstStyle>
          <a:p>
            <a:fld id="{59403665-E4F5-4851-BDE3-6467CEB23C04}" type="slidenum">
              <a:rPr lang="fr-FR"/>
              <a:pPr/>
              <a:t>‹N°›</a:t>
            </a:fld>
            <a:endParaRPr lang="fr-FR"/>
          </a:p>
        </p:txBody>
      </p:sp>
    </p:spTree>
    <p:extLst>
      <p:ext uri="{BB962C8B-B14F-4D97-AF65-F5344CB8AC3E}">
        <p14:creationId xmlns:p14="http://schemas.microsoft.com/office/powerpoint/2010/main" val="1757859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idx="10"/>
          </p:nvPr>
        </p:nvSpPr>
        <p:spPr/>
        <p:txBody>
          <a:bodyPr/>
          <a:lstStyle>
            <a:lvl1pPr>
              <a:defRPr/>
            </a:lvl1pPr>
          </a:lstStyle>
          <a:p>
            <a:endParaRPr lang="fr-FR"/>
          </a:p>
        </p:txBody>
      </p:sp>
      <p:sp>
        <p:nvSpPr>
          <p:cNvPr id="6" name="Espace réservé du numéro de diapositive 5"/>
          <p:cNvSpPr>
            <a:spLocks noGrp="1"/>
          </p:cNvSpPr>
          <p:nvPr>
            <p:ph type="sldNum" idx="11"/>
          </p:nvPr>
        </p:nvSpPr>
        <p:spPr/>
        <p:txBody>
          <a:bodyPr/>
          <a:lstStyle>
            <a:lvl1pPr>
              <a:defRPr/>
            </a:lvl1pPr>
          </a:lstStyle>
          <a:p>
            <a:fld id="{9A3B207A-67D1-41CB-9112-D65E4969237C}" type="slidenum">
              <a:rPr lang="fr-FR"/>
              <a:pPr/>
              <a:t>‹N°›</a:t>
            </a:fld>
            <a:endParaRPr lang="fr-FR"/>
          </a:p>
        </p:txBody>
      </p:sp>
    </p:spTree>
    <p:extLst>
      <p:ext uri="{BB962C8B-B14F-4D97-AF65-F5344CB8AC3E}">
        <p14:creationId xmlns:p14="http://schemas.microsoft.com/office/powerpoint/2010/main" val="74432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idx="10"/>
          </p:nvPr>
        </p:nvSpPr>
        <p:spPr/>
        <p:txBody>
          <a:bodyPr/>
          <a:lstStyle>
            <a:lvl1pPr>
              <a:defRPr/>
            </a:lvl1pPr>
          </a:lstStyle>
          <a:p>
            <a:endParaRPr lang="fr-FR"/>
          </a:p>
        </p:txBody>
      </p:sp>
      <p:sp>
        <p:nvSpPr>
          <p:cNvPr id="8" name="Espace réservé du numéro de diapositive 7"/>
          <p:cNvSpPr>
            <a:spLocks noGrp="1"/>
          </p:cNvSpPr>
          <p:nvPr>
            <p:ph type="sldNum" idx="11"/>
          </p:nvPr>
        </p:nvSpPr>
        <p:spPr/>
        <p:txBody>
          <a:bodyPr/>
          <a:lstStyle>
            <a:lvl1pPr>
              <a:defRPr/>
            </a:lvl1pPr>
          </a:lstStyle>
          <a:p>
            <a:fld id="{1730E056-1F28-46CF-93B3-576802B13102}" type="slidenum">
              <a:rPr lang="fr-FR"/>
              <a:pPr/>
              <a:t>‹N°›</a:t>
            </a:fld>
            <a:endParaRPr lang="fr-FR"/>
          </a:p>
        </p:txBody>
      </p:sp>
    </p:spTree>
    <p:extLst>
      <p:ext uri="{BB962C8B-B14F-4D97-AF65-F5344CB8AC3E}">
        <p14:creationId xmlns:p14="http://schemas.microsoft.com/office/powerpoint/2010/main" val="2031009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idx="10"/>
          </p:nvPr>
        </p:nvSpPr>
        <p:spPr/>
        <p:txBody>
          <a:bodyPr/>
          <a:lstStyle>
            <a:lvl1pPr>
              <a:defRPr/>
            </a:lvl1pPr>
          </a:lstStyle>
          <a:p>
            <a:endParaRPr lang="fr-FR"/>
          </a:p>
        </p:txBody>
      </p:sp>
      <p:sp>
        <p:nvSpPr>
          <p:cNvPr id="4" name="Espace réservé du numéro de diapositive 3"/>
          <p:cNvSpPr>
            <a:spLocks noGrp="1"/>
          </p:cNvSpPr>
          <p:nvPr>
            <p:ph type="sldNum" idx="11"/>
          </p:nvPr>
        </p:nvSpPr>
        <p:spPr/>
        <p:txBody>
          <a:bodyPr/>
          <a:lstStyle>
            <a:lvl1pPr>
              <a:defRPr/>
            </a:lvl1pPr>
          </a:lstStyle>
          <a:p>
            <a:fld id="{A947FE20-E1C7-4A28-A1E3-826A06F062B5}" type="slidenum">
              <a:rPr lang="fr-FR"/>
              <a:pPr/>
              <a:t>‹N°›</a:t>
            </a:fld>
            <a:endParaRPr lang="fr-FR"/>
          </a:p>
        </p:txBody>
      </p:sp>
    </p:spTree>
    <p:extLst>
      <p:ext uri="{BB962C8B-B14F-4D97-AF65-F5344CB8AC3E}">
        <p14:creationId xmlns:p14="http://schemas.microsoft.com/office/powerpoint/2010/main" val="1012889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idx="10"/>
          </p:nvPr>
        </p:nvSpPr>
        <p:spPr/>
        <p:txBody>
          <a:bodyPr/>
          <a:lstStyle>
            <a:lvl1pPr>
              <a:defRPr/>
            </a:lvl1pPr>
          </a:lstStyle>
          <a:p>
            <a:endParaRPr lang="fr-FR"/>
          </a:p>
        </p:txBody>
      </p:sp>
      <p:sp>
        <p:nvSpPr>
          <p:cNvPr id="3" name="Espace réservé du numéro de diapositive 2"/>
          <p:cNvSpPr>
            <a:spLocks noGrp="1"/>
          </p:cNvSpPr>
          <p:nvPr>
            <p:ph type="sldNum" idx="11"/>
          </p:nvPr>
        </p:nvSpPr>
        <p:spPr/>
        <p:txBody>
          <a:bodyPr/>
          <a:lstStyle>
            <a:lvl1pPr>
              <a:defRPr/>
            </a:lvl1pPr>
          </a:lstStyle>
          <a:p>
            <a:fld id="{692571E7-D79D-4931-97A5-4DC4767C9BBE}" type="slidenum">
              <a:rPr lang="fr-FR"/>
              <a:pPr/>
              <a:t>‹N°›</a:t>
            </a:fld>
            <a:endParaRPr lang="fr-FR"/>
          </a:p>
        </p:txBody>
      </p:sp>
    </p:spTree>
    <p:extLst>
      <p:ext uri="{BB962C8B-B14F-4D97-AF65-F5344CB8AC3E}">
        <p14:creationId xmlns:p14="http://schemas.microsoft.com/office/powerpoint/2010/main" val="1745520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idx="10"/>
          </p:nvPr>
        </p:nvSpPr>
        <p:spPr/>
        <p:txBody>
          <a:bodyPr/>
          <a:lstStyle>
            <a:lvl1pPr>
              <a:defRPr/>
            </a:lvl1pPr>
          </a:lstStyle>
          <a:p>
            <a:endParaRPr lang="fr-FR"/>
          </a:p>
        </p:txBody>
      </p:sp>
      <p:sp>
        <p:nvSpPr>
          <p:cNvPr id="6" name="Espace réservé du numéro de diapositive 5"/>
          <p:cNvSpPr>
            <a:spLocks noGrp="1"/>
          </p:cNvSpPr>
          <p:nvPr>
            <p:ph type="sldNum" idx="11"/>
          </p:nvPr>
        </p:nvSpPr>
        <p:spPr/>
        <p:txBody>
          <a:bodyPr/>
          <a:lstStyle>
            <a:lvl1pPr>
              <a:defRPr/>
            </a:lvl1pPr>
          </a:lstStyle>
          <a:p>
            <a:fld id="{A4F96CE5-7E8C-4BB9-9227-93B824669568}" type="slidenum">
              <a:rPr lang="fr-FR"/>
              <a:pPr/>
              <a:t>‹N°›</a:t>
            </a:fld>
            <a:endParaRPr lang="fr-FR"/>
          </a:p>
        </p:txBody>
      </p:sp>
    </p:spTree>
    <p:extLst>
      <p:ext uri="{BB962C8B-B14F-4D97-AF65-F5344CB8AC3E}">
        <p14:creationId xmlns:p14="http://schemas.microsoft.com/office/powerpoint/2010/main" val="3605390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idx="10"/>
          </p:nvPr>
        </p:nvSpPr>
        <p:spPr/>
        <p:txBody>
          <a:bodyPr/>
          <a:lstStyle>
            <a:lvl1pPr>
              <a:defRPr/>
            </a:lvl1pPr>
          </a:lstStyle>
          <a:p>
            <a:endParaRPr lang="fr-FR"/>
          </a:p>
        </p:txBody>
      </p:sp>
      <p:sp>
        <p:nvSpPr>
          <p:cNvPr id="6" name="Espace réservé du numéro de diapositive 5"/>
          <p:cNvSpPr>
            <a:spLocks noGrp="1"/>
          </p:cNvSpPr>
          <p:nvPr>
            <p:ph type="sldNum" idx="11"/>
          </p:nvPr>
        </p:nvSpPr>
        <p:spPr/>
        <p:txBody>
          <a:bodyPr/>
          <a:lstStyle>
            <a:lvl1pPr>
              <a:defRPr/>
            </a:lvl1pPr>
          </a:lstStyle>
          <a:p>
            <a:fld id="{8B696A75-A330-47C3-99C5-F4F8FC830E4B}" type="slidenum">
              <a:rPr lang="fr-FR"/>
              <a:pPr/>
              <a:t>‹N°›</a:t>
            </a:fld>
            <a:endParaRPr lang="fr-FR"/>
          </a:p>
        </p:txBody>
      </p:sp>
    </p:spTree>
    <p:extLst>
      <p:ext uri="{BB962C8B-B14F-4D97-AF65-F5344CB8AC3E}">
        <p14:creationId xmlns:p14="http://schemas.microsoft.com/office/powerpoint/2010/main" val="2837385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457200" y="128588"/>
            <a:ext cx="8228013" cy="1433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smtClean="0"/>
              <a:t>Cliquez pour éditer le format du texte-titre</a:t>
            </a:r>
          </a:p>
        </p:txBody>
      </p:sp>
      <p:sp>
        <p:nvSpPr>
          <p:cNvPr id="1026" name="Rectangle 2"/>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smtClean="0"/>
              <a:t>Cliquez pour éditer le format du plan de texte</a:t>
            </a:r>
          </a:p>
          <a:p>
            <a:pPr lvl="1"/>
            <a:r>
              <a:rPr lang="en-GB" smtClean="0"/>
              <a:t>Second niveau de plan</a:t>
            </a:r>
          </a:p>
          <a:p>
            <a:pPr lvl="2"/>
            <a:r>
              <a:rPr lang="en-GB" smtClean="0"/>
              <a:t>Troisième niveau de plan</a:t>
            </a:r>
          </a:p>
          <a:p>
            <a:pPr lvl="3"/>
            <a:r>
              <a:rPr lang="en-GB" smtClean="0"/>
              <a:t>Quatrième niveau de plan</a:t>
            </a:r>
          </a:p>
          <a:p>
            <a:pPr lvl="4"/>
            <a:r>
              <a:rPr lang="en-GB" smtClean="0"/>
              <a:t>Cinquième niveau de plan</a:t>
            </a:r>
          </a:p>
          <a:p>
            <a:pPr lvl="4"/>
            <a:r>
              <a:rPr lang="en-GB" smtClean="0"/>
              <a:t>Sixième niveau de plan</a:t>
            </a:r>
          </a:p>
          <a:p>
            <a:pPr lvl="4"/>
            <a:r>
              <a:rPr lang="en-GB" smtClean="0"/>
              <a:t>Septième niveau de plan</a:t>
            </a:r>
          </a:p>
          <a:p>
            <a:pPr lvl="4"/>
            <a:r>
              <a:rPr lang="en-GB" smtClean="0"/>
              <a:t>Huitième niveau de plan</a:t>
            </a:r>
          </a:p>
          <a:p>
            <a:pPr lvl="4"/>
            <a:r>
              <a:rPr lang="en-GB" smtClean="0"/>
              <a:t>Neuvième niveau de plan</a:t>
            </a:r>
          </a:p>
        </p:txBody>
      </p:sp>
      <p:sp>
        <p:nvSpPr>
          <p:cNvPr id="1027" name="Rectangle 3"/>
          <p:cNvSpPr>
            <a:spLocks noGrp="1" noChangeArrowheads="1"/>
          </p:cNvSpPr>
          <p:nvPr>
            <p:ph type="dt"/>
          </p:nvPr>
        </p:nvSpPr>
        <p:spPr bwMode="auto">
          <a:xfrm>
            <a:off x="457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898989"/>
                </a:solidFill>
                <a:latin typeface="+mn-lt"/>
              </a:defRPr>
            </a:lvl1pPr>
          </a:lstStyle>
          <a:p>
            <a:endParaRPr lang="fr-FR"/>
          </a:p>
        </p:txBody>
      </p:sp>
      <p:sp>
        <p:nvSpPr>
          <p:cNvPr id="1028" name="Text Box 4"/>
          <p:cNvSpPr txBox="1">
            <a:spLocks noChangeArrowheads="1"/>
          </p:cNvSpPr>
          <p:nvPr/>
        </p:nvSpPr>
        <p:spPr bwMode="auto">
          <a:xfrm>
            <a:off x="3124200" y="6308725"/>
            <a:ext cx="28956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1029" name="Rectangle 5"/>
          <p:cNvSpPr>
            <a:spLocks noGrp="1" noChangeArrowheads="1"/>
          </p:cNvSpPr>
          <p:nvPr>
            <p:ph type="sldNum"/>
          </p:nvPr>
        </p:nvSpPr>
        <p:spPr bwMode="auto">
          <a:xfrm>
            <a:off x="6553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898989"/>
                </a:solidFill>
                <a:latin typeface="+mn-lt"/>
              </a:defRPr>
            </a:lvl1pPr>
          </a:lstStyle>
          <a:p>
            <a:fld id="{4B9F3C1A-73C3-47E7-BE1F-F1898DD01E04}" type="slidenum">
              <a:rPr lang="fr-FR"/>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marL="742950" indent="-28575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128"/>
        </a:defRPr>
      </a:lvl2pPr>
      <a:lvl3pPr marL="1143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128"/>
        </a:defRPr>
      </a:lvl3pPr>
      <a:lvl4pPr marL="1600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128"/>
        </a:defRPr>
      </a:lvl4pPr>
      <a:lvl5pPr marL="20574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128"/>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128"/>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128"/>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128"/>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128"/>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6" charset="0"/>
        <a:defRPr sz="2800">
          <a:solidFill>
            <a:srgbClr val="000000"/>
          </a:solidFill>
          <a:latin typeface="+mn-lt"/>
          <a:ea typeface="+mn-ea"/>
        </a:defRPr>
      </a:lvl2pPr>
      <a:lvl3pPr marL="1143000" indent="-228600" algn="l" defTabSz="449263"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ea typeface="+mn-ea"/>
        </a:defRPr>
      </a:lvl3pPr>
      <a:lvl4pPr marL="1600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defTabSz="914400">
              <a:buClrTx/>
              <a:buSzTx/>
              <a:buFontTx/>
              <a:buNone/>
              <a:defRPr/>
            </a:pPr>
            <a:fld id="{4EE3FA43-734B-43FF-932B-4B90801D9CFB}" type="datetimeFigureOut">
              <a:rPr lang="fr-FR">
                <a:solidFill>
                  <a:prstClr val="black">
                    <a:tint val="75000"/>
                  </a:prstClr>
                </a:solidFill>
              </a:rPr>
              <a:pPr defTabSz="914400">
                <a:buClrTx/>
                <a:buSzTx/>
                <a:buFontTx/>
                <a:buNone/>
                <a:defRPr/>
              </a:pPr>
              <a:t>12/10/2011</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defTabSz="914400">
              <a:buClrTx/>
              <a:buSzTx/>
              <a:buFontTx/>
              <a:buNone/>
              <a:defRPr/>
            </a:pPr>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defTabSz="914400">
              <a:buClrTx/>
              <a:buSzTx/>
              <a:buFontTx/>
              <a:buNone/>
              <a:defRPr/>
            </a:pPr>
            <a:fld id="{B2E88455-AAC2-45FE-970F-46CAFB0F0619}" type="slidenum">
              <a:rPr lang="fr-FR">
                <a:solidFill>
                  <a:prstClr val="black">
                    <a:tint val="75000"/>
                  </a:prstClr>
                </a:solidFill>
              </a:rPr>
              <a:pPr defTabSz="914400">
                <a:buClrTx/>
                <a:buSzTx/>
                <a:buFontTx/>
                <a:buNone/>
                <a:defRPr/>
              </a:pPr>
              <a:t>‹N°›</a:t>
            </a:fld>
            <a:endParaRPr lang="fr-FR">
              <a:solidFill>
                <a:prstClr val="black">
                  <a:tint val="75000"/>
                </a:prstClr>
              </a:solidFill>
            </a:endParaRPr>
          </a:p>
        </p:txBody>
      </p:sp>
    </p:spTree>
    <p:extLst>
      <p:ext uri="{BB962C8B-B14F-4D97-AF65-F5344CB8AC3E}">
        <p14:creationId xmlns:p14="http://schemas.microsoft.com/office/powerpoint/2010/main" val="31906749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1066800" y="3124200"/>
            <a:ext cx="7058025" cy="2362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algn="ctr">
              <a:spcBef>
                <a:spcPts val="800"/>
              </a:spcBef>
            </a:pPr>
            <a:r>
              <a:rPr lang="fr-FR" sz="3200" b="1">
                <a:solidFill>
                  <a:srgbClr val="FF0000"/>
                </a:solidFill>
                <a:latin typeface="Verdana" pitchFamily="32" charset="0"/>
                <a:ea typeface="MS Gothic" charset="-128"/>
              </a:rPr>
              <a:t>Avis de FORCE OUVRI</a:t>
            </a:r>
            <a:r>
              <a:rPr lang="fr-FR" sz="3200" b="1">
                <a:solidFill>
                  <a:srgbClr val="FF0000"/>
                </a:solidFill>
                <a:latin typeface="Verdana" pitchFamily="32" charset="0"/>
              </a:rPr>
              <a:t>ÈRE</a:t>
            </a:r>
          </a:p>
          <a:p>
            <a:pPr algn="ctr">
              <a:spcBef>
                <a:spcPts val="800"/>
              </a:spcBef>
            </a:pPr>
            <a:r>
              <a:rPr lang="fr-FR" sz="3200">
                <a:latin typeface="Verdana" pitchFamily="32" charset="0"/>
                <a:ea typeface="MS Gothic" charset="-128"/>
              </a:rPr>
              <a:t>sur le questionnaire IPSOS sur le </a:t>
            </a:r>
            <a:r>
              <a:rPr lang="fr-FR" sz="3200" b="1">
                <a:solidFill>
                  <a:srgbClr val="898989"/>
                </a:solidFill>
                <a:latin typeface="Verdana" pitchFamily="32" charset="0"/>
                <a:ea typeface="MS Gothic" charset="-128"/>
              </a:rPr>
              <a:t>projet stratégique ministériel</a:t>
            </a:r>
          </a:p>
          <a:p>
            <a:pPr algn="ctr">
              <a:spcBef>
                <a:spcPts val="800"/>
              </a:spcBef>
            </a:pPr>
            <a:endParaRPr lang="fr-FR" sz="3200" b="1">
              <a:solidFill>
                <a:srgbClr val="898989"/>
              </a:solidFill>
              <a:latin typeface="Verdana" pitchFamily="32" charset="0"/>
              <a:ea typeface="MS Gothic" charset="-128"/>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996950"/>
            <a:ext cx="6211888" cy="20161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5" name="Text Box 3"/>
          <p:cNvSpPr txBox="1">
            <a:spLocks noChangeArrowheads="1"/>
          </p:cNvSpPr>
          <p:nvPr/>
        </p:nvSpPr>
        <p:spPr bwMode="auto">
          <a:xfrm>
            <a:off x="685800" y="4953000"/>
            <a:ext cx="7993063" cy="10793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algn="just"/>
            <a:r>
              <a:rPr lang="fr-FR" sz="1400" b="1" dirty="0">
                <a:solidFill>
                  <a:srgbClr val="FF0000"/>
                </a:solidFill>
              </a:rPr>
              <a:t>Il ne s’agit pas ici, pour FORCE OUVRIÈRE, de répondre à votre </a:t>
            </a:r>
            <a:r>
              <a:rPr lang="fr-FR" sz="1400" b="1" dirty="0" smtClean="0">
                <a:solidFill>
                  <a:srgbClr val="FF0000"/>
                </a:solidFill>
              </a:rPr>
              <a:t>place.</a:t>
            </a:r>
            <a:endParaRPr lang="fr-FR" sz="1400" b="1" dirty="0">
              <a:solidFill>
                <a:srgbClr val="FF0000"/>
              </a:solidFill>
            </a:endParaRPr>
          </a:p>
          <a:p>
            <a:pPr algn="just"/>
            <a:endParaRPr lang="fr-FR" sz="800" b="1" dirty="0">
              <a:solidFill>
                <a:srgbClr val="FF0000"/>
              </a:solidFill>
            </a:endParaRPr>
          </a:p>
          <a:p>
            <a:pPr algn="just"/>
            <a:r>
              <a:rPr lang="fr-FR" sz="1400" b="1" dirty="0">
                <a:solidFill>
                  <a:srgbClr val="FF0000"/>
                </a:solidFill>
              </a:rPr>
              <a:t>Mais </a:t>
            </a:r>
            <a:r>
              <a:rPr lang="fr-FR" sz="1400" b="1" dirty="0" smtClean="0">
                <a:solidFill>
                  <a:srgbClr val="FF0000"/>
                </a:solidFill>
              </a:rPr>
              <a:t>de démontrer en quoi ce sondage de l’IPSOS (ex-entreprise de la patronne du MEDEF) ne peut, par la façon dont il est construit, que permettre à son commanditaire (le MEDDTL) </a:t>
            </a:r>
            <a:r>
              <a:rPr lang="fr-FR" sz="1400" b="1" spc="-10" dirty="0" smtClean="0">
                <a:solidFill>
                  <a:srgbClr val="FF0000"/>
                </a:solidFill>
              </a:rPr>
              <a:t>d’utiliser les réponses pour associer les personnels à la poursuite de la casse du ministère…</a:t>
            </a:r>
            <a:endParaRPr lang="fr-FR" sz="1400" b="1" spc="-10" dirty="0">
              <a:solidFill>
                <a:srgbClr val="FF0000"/>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Image 1" descr="Questionnaire-2011-10-10-A1_Page_1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71450"/>
            <a:ext cx="9144000" cy="651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ZoneTexte 1"/>
          <p:cNvSpPr txBox="1">
            <a:spLocks noChangeArrowheads="1"/>
          </p:cNvSpPr>
          <p:nvPr/>
        </p:nvSpPr>
        <p:spPr bwMode="auto">
          <a:xfrm>
            <a:off x="323850" y="5112000"/>
            <a:ext cx="615315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fr-FR" sz="1400" dirty="0">
                <a:solidFill>
                  <a:srgbClr val="FF0000"/>
                </a:solidFill>
                <a:latin typeface="Verdana" pitchFamily="34" charset="0"/>
              </a:rPr>
              <a:t>Parlons-en, « d’</a:t>
            </a:r>
            <a:r>
              <a:rPr lang="fr-FR" sz="1400" b="1" dirty="0">
                <a:solidFill>
                  <a:srgbClr val="FF0000"/>
                </a:solidFill>
                <a:latin typeface="Verdana" pitchFamily="34" charset="0"/>
              </a:rPr>
              <a:t>exemplarité </a:t>
            </a:r>
            <a:r>
              <a:rPr lang="fr-FR" sz="1400" dirty="0" smtClean="0">
                <a:solidFill>
                  <a:srgbClr val="FF0000"/>
                </a:solidFill>
                <a:latin typeface="Verdana" pitchFamily="34" charset="0"/>
              </a:rPr>
              <a:t>» </a:t>
            </a:r>
            <a:r>
              <a:rPr lang="fr-FR" sz="1400" dirty="0" smtClean="0">
                <a:solidFill>
                  <a:srgbClr val="FF0000"/>
                </a:solidFill>
                <a:latin typeface="Verdana" pitchFamily="34" charset="0"/>
              </a:rPr>
              <a:t>en matière de … « </a:t>
            </a:r>
            <a:r>
              <a:rPr lang="fr-FR" sz="1400" b="1" dirty="0" smtClean="0">
                <a:solidFill>
                  <a:srgbClr val="FF0000"/>
                </a:solidFill>
                <a:latin typeface="Verdana" pitchFamily="34" charset="0"/>
              </a:rPr>
              <a:t>durabilité</a:t>
            </a:r>
            <a:r>
              <a:rPr lang="fr-FR" sz="1400" dirty="0" smtClean="0">
                <a:solidFill>
                  <a:srgbClr val="FF0000"/>
                </a:solidFill>
                <a:latin typeface="Verdana" pitchFamily="34" charset="0"/>
              </a:rPr>
              <a:t> » ! </a:t>
            </a:r>
            <a:r>
              <a:rPr lang="fr-FR" sz="1400" dirty="0" smtClean="0">
                <a:solidFill>
                  <a:srgbClr val="FF0000"/>
                </a:solidFill>
                <a:latin typeface="Verdana" pitchFamily="34" charset="0"/>
              </a:rPr>
              <a:t>Pour </a:t>
            </a:r>
            <a:r>
              <a:rPr lang="fr-FR" sz="1400" dirty="0">
                <a:solidFill>
                  <a:srgbClr val="FF0000"/>
                </a:solidFill>
                <a:latin typeface="Verdana" pitchFamily="34" charset="0"/>
              </a:rPr>
              <a:t>un ministère qui en quatre ans a changé quatre fois de nom et supprimé </a:t>
            </a:r>
            <a:r>
              <a:rPr lang="fr-FR" sz="1400" dirty="0" smtClean="0">
                <a:solidFill>
                  <a:srgbClr val="FF0000"/>
                </a:solidFill>
                <a:latin typeface="Verdana" pitchFamily="34" charset="0"/>
              </a:rPr>
              <a:t>des milliers </a:t>
            </a:r>
            <a:r>
              <a:rPr lang="fr-FR" sz="1400" dirty="0">
                <a:solidFill>
                  <a:srgbClr val="FF0000"/>
                </a:solidFill>
                <a:latin typeface="Verdana" pitchFamily="34" charset="0"/>
              </a:rPr>
              <a:t>d’emplois !</a:t>
            </a:r>
          </a:p>
        </p:txBody>
      </p:sp>
      <p:sp>
        <p:nvSpPr>
          <p:cNvPr id="12292" name="Oval 4"/>
          <p:cNvSpPr>
            <a:spLocks noChangeArrowheads="1"/>
          </p:cNvSpPr>
          <p:nvPr/>
        </p:nvSpPr>
        <p:spPr bwMode="auto">
          <a:xfrm>
            <a:off x="7239000" y="1752600"/>
            <a:ext cx="152400" cy="1524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2293" name="Oval 5"/>
          <p:cNvSpPr>
            <a:spLocks noChangeArrowheads="1"/>
          </p:cNvSpPr>
          <p:nvPr/>
        </p:nvSpPr>
        <p:spPr bwMode="auto">
          <a:xfrm>
            <a:off x="7239000" y="2286000"/>
            <a:ext cx="152400" cy="1524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2294" name="Oval 6"/>
          <p:cNvSpPr>
            <a:spLocks noChangeArrowheads="1"/>
          </p:cNvSpPr>
          <p:nvPr/>
        </p:nvSpPr>
        <p:spPr bwMode="auto">
          <a:xfrm>
            <a:off x="7239000" y="2743200"/>
            <a:ext cx="152400" cy="1524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2295" name="Oval 7"/>
          <p:cNvSpPr>
            <a:spLocks noChangeArrowheads="1"/>
          </p:cNvSpPr>
          <p:nvPr/>
        </p:nvSpPr>
        <p:spPr bwMode="auto">
          <a:xfrm>
            <a:off x="7239000" y="3124200"/>
            <a:ext cx="152400" cy="1524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2296" name="Oval 8"/>
          <p:cNvSpPr>
            <a:spLocks noChangeArrowheads="1"/>
          </p:cNvSpPr>
          <p:nvPr/>
        </p:nvSpPr>
        <p:spPr bwMode="auto">
          <a:xfrm>
            <a:off x="7239000" y="3505200"/>
            <a:ext cx="152400" cy="1524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2297" name="Oval 9"/>
          <p:cNvSpPr>
            <a:spLocks noChangeArrowheads="1"/>
          </p:cNvSpPr>
          <p:nvPr/>
        </p:nvSpPr>
        <p:spPr bwMode="auto">
          <a:xfrm>
            <a:off x="7239000" y="3962400"/>
            <a:ext cx="152400" cy="1524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2298" name="Oval 10"/>
          <p:cNvSpPr>
            <a:spLocks noChangeArrowheads="1"/>
          </p:cNvSpPr>
          <p:nvPr/>
        </p:nvSpPr>
        <p:spPr bwMode="auto">
          <a:xfrm>
            <a:off x="7239000" y="4343400"/>
            <a:ext cx="152400" cy="1524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2299" name="Oval 11"/>
          <p:cNvSpPr>
            <a:spLocks noChangeArrowheads="1"/>
          </p:cNvSpPr>
          <p:nvPr/>
        </p:nvSpPr>
        <p:spPr bwMode="auto">
          <a:xfrm>
            <a:off x="7239000" y="4648200"/>
            <a:ext cx="152400" cy="1524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2300" name="Oval 12"/>
          <p:cNvSpPr>
            <a:spLocks noChangeArrowheads="1"/>
          </p:cNvSpPr>
          <p:nvPr/>
        </p:nvSpPr>
        <p:spPr bwMode="auto">
          <a:xfrm>
            <a:off x="7239000" y="4953000"/>
            <a:ext cx="152400" cy="1524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12301" name="Group 13"/>
          <p:cNvGrpSpPr>
            <a:grpSpLocks/>
          </p:cNvGrpSpPr>
          <p:nvPr/>
        </p:nvGrpSpPr>
        <p:grpSpPr bwMode="auto">
          <a:xfrm>
            <a:off x="6477000" y="5165725"/>
            <a:ext cx="2559050" cy="1397000"/>
            <a:chOff x="3888" y="2496"/>
            <a:chExt cx="1612" cy="880"/>
          </a:xfrm>
        </p:grpSpPr>
        <p:sp>
          <p:nvSpPr>
            <p:cNvPr id="12302" name="Text Box 14"/>
            <p:cNvSpPr txBox="1">
              <a:spLocks noChangeArrowheads="1"/>
            </p:cNvSpPr>
            <p:nvPr/>
          </p:nvSpPr>
          <p:spPr bwMode="auto">
            <a:xfrm>
              <a:off x="3888" y="2736"/>
              <a:ext cx="1612" cy="64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fr-FR" sz="2000" dirty="0">
                  <a:solidFill>
                    <a:srgbClr val="FF0000"/>
                  </a:solidFill>
                  <a:latin typeface="Monotype Corsiva" pitchFamily="66" charset="0"/>
                </a:rPr>
                <a:t>Encore une réponse toute symbolique, </a:t>
              </a:r>
              <a:r>
                <a:rPr lang="fr-FR" sz="2000" dirty="0" smtClean="0">
                  <a:solidFill>
                    <a:srgbClr val="FF0000"/>
                  </a:solidFill>
                  <a:latin typeface="Monotype Corsiva" pitchFamily="66" charset="0"/>
                </a:rPr>
                <a:t>pour </a:t>
              </a:r>
              <a:r>
                <a:rPr lang="fr-FR" sz="2000" dirty="0">
                  <a:solidFill>
                    <a:srgbClr val="FF0000"/>
                  </a:solidFill>
                  <a:latin typeface="Monotype Corsiva" pitchFamily="66" charset="0"/>
                </a:rPr>
                <a:t>pimenter l’analyse du sondage…</a:t>
              </a:r>
            </a:p>
          </p:txBody>
        </p:sp>
        <p:sp>
          <p:nvSpPr>
            <p:cNvPr id="12303" name="Line 15"/>
            <p:cNvSpPr>
              <a:spLocks noChangeShapeType="1"/>
            </p:cNvSpPr>
            <p:nvPr/>
          </p:nvSpPr>
          <p:spPr bwMode="auto">
            <a:xfrm flipV="1">
              <a:off x="4320" y="2496"/>
              <a:ext cx="48" cy="240"/>
            </a:xfrm>
            <a:prstGeom prst="line">
              <a:avLst/>
            </a:prstGeom>
            <a:noFill/>
            <a:ln w="22225">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Tree>
    <p:extLst>
      <p:ext uri="{BB962C8B-B14F-4D97-AF65-F5344CB8AC3E}">
        <p14:creationId xmlns:p14="http://schemas.microsoft.com/office/powerpoint/2010/main" val="1276375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8" y="549275"/>
            <a:ext cx="9158288" cy="57515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4" name="Text Box 2"/>
          <p:cNvSpPr txBox="1">
            <a:spLocks noChangeArrowheads="1"/>
          </p:cNvSpPr>
          <p:nvPr/>
        </p:nvSpPr>
        <p:spPr bwMode="auto">
          <a:xfrm>
            <a:off x="179388" y="4212000"/>
            <a:ext cx="8634412" cy="12025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algn="just"/>
            <a:r>
              <a:rPr lang="fr-FR" sz="1200" b="1" dirty="0">
                <a:solidFill>
                  <a:srgbClr val="FF0000"/>
                </a:solidFill>
                <a:latin typeface="Verdana" pitchFamily="32" charset="0"/>
              </a:rPr>
              <a:t>Avec les élus locaux, c’est clair : </a:t>
            </a:r>
            <a:r>
              <a:rPr lang="fr-FR" sz="1200" dirty="0">
                <a:solidFill>
                  <a:srgbClr val="FF0000"/>
                </a:solidFill>
                <a:latin typeface="Verdana" pitchFamily="32" charset="0"/>
              </a:rPr>
              <a:t>cela </a:t>
            </a:r>
            <a:r>
              <a:rPr lang="fr-FR" sz="1200" dirty="0" smtClean="0">
                <a:solidFill>
                  <a:srgbClr val="FF0000"/>
                </a:solidFill>
                <a:latin typeface="Verdana" pitchFamily="32" charset="0"/>
              </a:rPr>
              <a:t>fait des </a:t>
            </a:r>
            <a:r>
              <a:rPr lang="fr-FR" sz="1200" dirty="0">
                <a:solidFill>
                  <a:srgbClr val="FF0000"/>
                </a:solidFill>
                <a:latin typeface="Verdana" pitchFamily="32" charset="0"/>
              </a:rPr>
              <a:t>années qu’on leur demande d’apprendre à se passer du ministère </a:t>
            </a:r>
            <a:r>
              <a:rPr lang="fr-FR" sz="1200" i="1" dirty="0">
                <a:solidFill>
                  <a:srgbClr val="FF0000"/>
                </a:solidFill>
                <a:latin typeface="Verdana" pitchFamily="32" charset="0"/>
              </a:rPr>
              <a:t>(ingénierie publique, ATESAT, ADS…) </a:t>
            </a:r>
            <a:r>
              <a:rPr lang="fr-FR" sz="1200" dirty="0">
                <a:solidFill>
                  <a:srgbClr val="FF0000"/>
                </a:solidFill>
                <a:latin typeface="Verdana" pitchFamily="32" charset="0"/>
              </a:rPr>
              <a:t>!</a:t>
            </a:r>
          </a:p>
          <a:p>
            <a:pPr algn="just"/>
            <a:r>
              <a:rPr lang="fr-FR" sz="1200" b="1" dirty="0">
                <a:solidFill>
                  <a:srgbClr val="FF0000"/>
                </a:solidFill>
                <a:latin typeface="Verdana" pitchFamily="32" charset="0"/>
              </a:rPr>
              <a:t>Avec les préfets, c’est </a:t>
            </a:r>
            <a:r>
              <a:rPr lang="fr-FR" sz="1200" b="1" dirty="0" smtClean="0">
                <a:solidFill>
                  <a:srgbClr val="FF0000"/>
                </a:solidFill>
                <a:latin typeface="Verdana" pitchFamily="32" charset="0"/>
              </a:rPr>
              <a:t>plus </a:t>
            </a:r>
            <a:r>
              <a:rPr lang="fr-FR" sz="1200" b="1" dirty="0">
                <a:solidFill>
                  <a:srgbClr val="FF0000"/>
                </a:solidFill>
                <a:latin typeface="Verdana" pitchFamily="32" charset="0"/>
              </a:rPr>
              <a:t>simple : </a:t>
            </a:r>
            <a:r>
              <a:rPr lang="fr-FR" sz="1200" dirty="0">
                <a:solidFill>
                  <a:srgbClr val="FF0000"/>
                </a:solidFill>
                <a:latin typeface="Verdana" pitchFamily="32" charset="0"/>
              </a:rPr>
              <a:t>l’Intérieur ne cherche qu’à faire main basse sur les </a:t>
            </a:r>
            <a:r>
              <a:rPr lang="fr-FR" sz="1200" dirty="0" smtClean="0">
                <a:solidFill>
                  <a:srgbClr val="FF0000"/>
                </a:solidFill>
                <a:latin typeface="Verdana" pitchFamily="32" charset="0"/>
              </a:rPr>
              <a:t>services </a:t>
            </a:r>
            <a:r>
              <a:rPr lang="fr-FR" sz="1200" i="1" dirty="0" smtClean="0">
                <a:solidFill>
                  <a:srgbClr val="FF0000"/>
                </a:solidFill>
                <a:latin typeface="Verdana" pitchFamily="32" charset="0"/>
              </a:rPr>
              <a:t>(DDI </a:t>
            </a:r>
            <a:r>
              <a:rPr lang="fr-FR" sz="1200" i="1" dirty="0" smtClean="0">
                <a:solidFill>
                  <a:srgbClr val="FF0000"/>
                </a:solidFill>
                <a:latin typeface="Verdana" pitchFamily="32" charset="0"/>
              </a:rPr>
              <a:t>… </a:t>
            </a:r>
            <a:r>
              <a:rPr lang="fr-FR" sz="1200" i="1" dirty="0">
                <a:solidFill>
                  <a:srgbClr val="FF0000"/>
                </a:solidFill>
                <a:latin typeface="Verdana" pitchFamily="32" charset="0"/>
              </a:rPr>
              <a:t>et maintenant les SIDSIC).</a:t>
            </a:r>
          </a:p>
          <a:p>
            <a:pPr algn="just"/>
            <a:r>
              <a:rPr lang="fr-FR" sz="1200" b="1" dirty="0">
                <a:solidFill>
                  <a:srgbClr val="FF0000"/>
                </a:solidFill>
                <a:latin typeface="Verdana" pitchFamily="32" charset="0"/>
              </a:rPr>
              <a:t>Avec  l’Intérieur, c’est encore plus radical : </a:t>
            </a:r>
            <a:r>
              <a:rPr lang="fr-FR" sz="1200" dirty="0">
                <a:solidFill>
                  <a:srgbClr val="FF0000"/>
                </a:solidFill>
                <a:latin typeface="Verdana" pitchFamily="32" charset="0"/>
              </a:rPr>
              <a:t>la sécurité routière depuis peu, la police de l’eau aujourd’hui … et demain ?</a:t>
            </a:r>
          </a:p>
        </p:txBody>
      </p:sp>
      <p:sp>
        <p:nvSpPr>
          <p:cNvPr id="13315" name="Oval 3"/>
          <p:cNvSpPr>
            <a:spLocks noChangeArrowheads="1"/>
          </p:cNvSpPr>
          <p:nvPr/>
        </p:nvSpPr>
        <p:spPr bwMode="auto">
          <a:xfrm>
            <a:off x="6324600" y="2133600"/>
            <a:ext cx="152400" cy="152400"/>
          </a:xfrm>
          <a:prstGeom prst="ellipse">
            <a:avLst/>
          </a:prstGeom>
          <a:solidFill>
            <a:srgbClr val="FF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13316" name="Oval 4"/>
          <p:cNvSpPr>
            <a:spLocks noChangeArrowheads="1"/>
          </p:cNvSpPr>
          <p:nvPr/>
        </p:nvSpPr>
        <p:spPr bwMode="auto">
          <a:xfrm>
            <a:off x="6324600" y="2667000"/>
            <a:ext cx="152400" cy="152400"/>
          </a:xfrm>
          <a:prstGeom prst="ellipse">
            <a:avLst/>
          </a:prstGeom>
          <a:solidFill>
            <a:srgbClr val="FF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13317" name="Oval 5"/>
          <p:cNvSpPr>
            <a:spLocks noChangeArrowheads="1"/>
          </p:cNvSpPr>
          <p:nvPr/>
        </p:nvSpPr>
        <p:spPr bwMode="auto">
          <a:xfrm>
            <a:off x="6324600" y="2971800"/>
            <a:ext cx="152400" cy="152400"/>
          </a:xfrm>
          <a:prstGeom prst="ellipse">
            <a:avLst/>
          </a:prstGeom>
          <a:solidFill>
            <a:srgbClr val="FF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13318" name="Oval 6"/>
          <p:cNvSpPr>
            <a:spLocks noChangeArrowheads="1"/>
          </p:cNvSpPr>
          <p:nvPr/>
        </p:nvSpPr>
        <p:spPr bwMode="auto">
          <a:xfrm>
            <a:off x="6324600" y="3505200"/>
            <a:ext cx="152400" cy="152400"/>
          </a:xfrm>
          <a:prstGeom prst="ellipse">
            <a:avLst/>
          </a:prstGeom>
          <a:solidFill>
            <a:srgbClr val="FF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13319" name="Oval 7"/>
          <p:cNvSpPr>
            <a:spLocks noChangeArrowheads="1"/>
          </p:cNvSpPr>
          <p:nvPr/>
        </p:nvSpPr>
        <p:spPr bwMode="auto">
          <a:xfrm>
            <a:off x="6324600" y="3886200"/>
            <a:ext cx="152400" cy="152400"/>
          </a:xfrm>
          <a:prstGeom prst="ellipse">
            <a:avLst/>
          </a:prstGeom>
          <a:solidFill>
            <a:srgbClr val="FF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68325"/>
            <a:ext cx="9144000" cy="57213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38" name="Text Box 2"/>
          <p:cNvSpPr txBox="1">
            <a:spLocks noChangeArrowheads="1"/>
          </p:cNvSpPr>
          <p:nvPr/>
        </p:nvSpPr>
        <p:spPr bwMode="auto">
          <a:xfrm>
            <a:off x="0" y="4437063"/>
            <a:ext cx="6324600" cy="10793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algn="just"/>
            <a:r>
              <a:rPr lang="fr-FR" sz="1600" dirty="0">
                <a:solidFill>
                  <a:srgbClr val="FF0000"/>
                </a:solidFill>
                <a:latin typeface="Verdana" pitchFamily="32" charset="0"/>
              </a:rPr>
              <a:t>Et comment parler d’un « </a:t>
            </a:r>
            <a:r>
              <a:rPr lang="fr-FR" sz="1600" b="1" i="1" dirty="0">
                <a:solidFill>
                  <a:srgbClr val="FF0000"/>
                </a:solidFill>
                <a:latin typeface="Verdana" pitchFamily="32" charset="0"/>
              </a:rPr>
              <a:t>ministère maître d’ouvrage</a:t>
            </a:r>
            <a:r>
              <a:rPr lang="fr-FR" sz="1600" dirty="0">
                <a:solidFill>
                  <a:srgbClr val="FF0000"/>
                </a:solidFill>
                <a:latin typeface="Verdana" pitchFamily="32" charset="0"/>
              </a:rPr>
              <a:t> » qui transfère :</a:t>
            </a:r>
          </a:p>
          <a:p>
            <a:pPr algn="just">
              <a:buClr>
                <a:srgbClr val="FF0000"/>
              </a:buClr>
              <a:buFont typeface="Wingdings" charset="2"/>
              <a:buChar char=""/>
            </a:pPr>
            <a:r>
              <a:rPr lang="fr-FR" sz="1600" b="1" dirty="0">
                <a:solidFill>
                  <a:srgbClr val="FF0000"/>
                </a:solidFill>
                <a:latin typeface="Verdana" pitchFamily="32" charset="0"/>
              </a:rPr>
              <a:t>ses investissements aux majors du BTP </a:t>
            </a:r>
            <a:r>
              <a:rPr lang="fr-FR" sz="1600" i="1" dirty="0">
                <a:solidFill>
                  <a:srgbClr val="FF0000"/>
                </a:solidFill>
                <a:latin typeface="Verdana" pitchFamily="32" charset="0"/>
              </a:rPr>
              <a:t>(partenariats publics privés) </a:t>
            </a:r>
            <a:r>
              <a:rPr lang="fr-FR" sz="1600" i="1" dirty="0" smtClean="0">
                <a:solidFill>
                  <a:srgbClr val="FF0000"/>
                </a:solidFill>
                <a:latin typeface="Verdana" pitchFamily="32" charset="0"/>
              </a:rPr>
              <a:t>?</a:t>
            </a:r>
            <a:endParaRPr lang="fr-FR" sz="1600" i="1" dirty="0">
              <a:solidFill>
                <a:srgbClr val="FF0000"/>
              </a:solidFill>
              <a:latin typeface="Verdana" pitchFamily="32" charset="0"/>
            </a:endParaRPr>
          </a:p>
        </p:txBody>
      </p:sp>
      <p:sp>
        <p:nvSpPr>
          <p:cNvPr id="14339" name="Text Box 3"/>
          <p:cNvSpPr txBox="1">
            <a:spLocks noChangeArrowheads="1"/>
          </p:cNvSpPr>
          <p:nvPr/>
        </p:nvSpPr>
        <p:spPr bwMode="auto">
          <a:xfrm>
            <a:off x="395536" y="333375"/>
            <a:ext cx="8208912" cy="5869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algn="just"/>
            <a:r>
              <a:rPr lang="fr-FR" sz="1600" dirty="0">
                <a:solidFill>
                  <a:srgbClr val="FF0000"/>
                </a:solidFill>
                <a:latin typeface="Verdana" pitchFamily="32" charset="0"/>
              </a:rPr>
              <a:t>Comment parler d’un « </a:t>
            </a:r>
            <a:r>
              <a:rPr lang="fr-FR" sz="1600" b="1" i="1" dirty="0">
                <a:solidFill>
                  <a:srgbClr val="FF0000"/>
                </a:solidFill>
                <a:latin typeface="Verdana" pitchFamily="32" charset="0"/>
              </a:rPr>
              <a:t>ministère prestataire</a:t>
            </a:r>
            <a:r>
              <a:rPr lang="fr-FR" sz="1600" dirty="0">
                <a:solidFill>
                  <a:srgbClr val="FF0000"/>
                </a:solidFill>
                <a:latin typeface="Verdana" pitchFamily="32" charset="0"/>
              </a:rPr>
              <a:t> » pour un MEDDTL </a:t>
            </a:r>
            <a:r>
              <a:rPr lang="fr-FR" sz="1600" b="1" dirty="0">
                <a:solidFill>
                  <a:srgbClr val="FF0000"/>
                </a:solidFill>
                <a:latin typeface="Verdana" pitchFamily="32" charset="0"/>
              </a:rPr>
              <a:t>qui se désengage de toutes ses missions </a:t>
            </a:r>
            <a:r>
              <a:rPr lang="fr-FR" sz="1600" b="1" dirty="0" smtClean="0">
                <a:solidFill>
                  <a:srgbClr val="FF0000"/>
                </a:solidFill>
                <a:latin typeface="Verdana" pitchFamily="32" charset="0"/>
              </a:rPr>
              <a:t>d’opérateur et de prestataire </a:t>
            </a:r>
            <a:r>
              <a:rPr lang="fr-FR" sz="1600" dirty="0" smtClean="0">
                <a:solidFill>
                  <a:srgbClr val="FF0000"/>
                </a:solidFill>
                <a:latin typeface="Verdana" pitchFamily="32" charset="0"/>
              </a:rPr>
              <a:t>?</a:t>
            </a:r>
            <a:endParaRPr lang="fr-FR" sz="1600" dirty="0">
              <a:solidFill>
                <a:srgbClr val="FF0000"/>
              </a:solidFill>
              <a:latin typeface="Verdana" pitchFamily="32" charset="0"/>
            </a:endParaRPr>
          </a:p>
        </p:txBody>
      </p:sp>
      <p:sp>
        <p:nvSpPr>
          <p:cNvPr id="14340" name="Oval 4"/>
          <p:cNvSpPr>
            <a:spLocks noChangeArrowheads="1"/>
          </p:cNvSpPr>
          <p:nvPr/>
        </p:nvSpPr>
        <p:spPr bwMode="auto">
          <a:xfrm>
            <a:off x="8001000" y="2362200"/>
            <a:ext cx="152400" cy="152400"/>
          </a:xfrm>
          <a:prstGeom prst="ellipse">
            <a:avLst/>
          </a:prstGeom>
          <a:solidFill>
            <a:srgbClr val="FF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14341" name="Oval 5"/>
          <p:cNvSpPr>
            <a:spLocks noChangeArrowheads="1"/>
          </p:cNvSpPr>
          <p:nvPr/>
        </p:nvSpPr>
        <p:spPr bwMode="auto">
          <a:xfrm>
            <a:off x="8001000" y="2895600"/>
            <a:ext cx="152400" cy="152400"/>
          </a:xfrm>
          <a:prstGeom prst="ellipse">
            <a:avLst/>
          </a:prstGeom>
          <a:solidFill>
            <a:srgbClr val="FF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14342" name="Oval 6"/>
          <p:cNvSpPr>
            <a:spLocks noChangeArrowheads="1"/>
          </p:cNvSpPr>
          <p:nvPr/>
        </p:nvSpPr>
        <p:spPr bwMode="auto">
          <a:xfrm>
            <a:off x="8001000" y="1905000"/>
            <a:ext cx="152400" cy="152400"/>
          </a:xfrm>
          <a:prstGeom prst="ellipse">
            <a:avLst/>
          </a:prstGeom>
          <a:solidFill>
            <a:srgbClr val="FF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14343" name="Oval 7"/>
          <p:cNvSpPr>
            <a:spLocks noChangeArrowheads="1"/>
          </p:cNvSpPr>
          <p:nvPr/>
        </p:nvSpPr>
        <p:spPr bwMode="auto">
          <a:xfrm>
            <a:off x="7924800" y="3581400"/>
            <a:ext cx="152400" cy="152400"/>
          </a:xfrm>
          <a:prstGeom prst="ellipse">
            <a:avLst/>
          </a:prstGeom>
          <a:solidFill>
            <a:srgbClr val="FF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14344" name="Oval 8"/>
          <p:cNvSpPr>
            <a:spLocks noChangeArrowheads="1"/>
          </p:cNvSpPr>
          <p:nvPr/>
        </p:nvSpPr>
        <p:spPr bwMode="auto">
          <a:xfrm>
            <a:off x="8001000" y="4038600"/>
            <a:ext cx="152400" cy="152400"/>
          </a:xfrm>
          <a:prstGeom prst="ellipse">
            <a:avLst/>
          </a:prstGeom>
          <a:solidFill>
            <a:srgbClr val="FF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14345" name="Text Box 9"/>
          <p:cNvSpPr txBox="1">
            <a:spLocks noChangeArrowheads="1"/>
          </p:cNvSpPr>
          <p:nvPr/>
        </p:nvSpPr>
        <p:spPr bwMode="auto">
          <a:xfrm>
            <a:off x="6324600" y="4648200"/>
            <a:ext cx="2819400" cy="2233561"/>
          </a:xfrm>
          <a:prstGeom prst="rect">
            <a:avLst/>
          </a:prstGeom>
          <a:solidFill>
            <a:srgbClr val="FFFF00"/>
          </a:solidFill>
          <a:ln>
            <a:noFill/>
          </a:ln>
          <a:effectLs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algn="just">
              <a:spcBef>
                <a:spcPts val="600"/>
              </a:spcBef>
            </a:pPr>
            <a:r>
              <a:rPr lang="fr-FR" sz="1600" dirty="0" smtClean="0">
                <a:solidFill>
                  <a:srgbClr val="FF0000"/>
                </a:solidFill>
                <a:latin typeface="Monotype Corsiva" pitchFamily="64" charset="0"/>
              </a:rPr>
              <a:t>Que répondre d’autre à </a:t>
            </a:r>
            <a:r>
              <a:rPr lang="fr-FR" sz="1600" dirty="0">
                <a:solidFill>
                  <a:srgbClr val="FF0000"/>
                </a:solidFill>
                <a:latin typeface="Monotype Corsiva" pitchFamily="64" charset="0"/>
              </a:rPr>
              <a:t>la perte de repères, la perte de </a:t>
            </a:r>
            <a:r>
              <a:rPr lang="fr-FR" sz="1600" dirty="0" smtClean="0">
                <a:solidFill>
                  <a:srgbClr val="FF0000"/>
                </a:solidFill>
                <a:latin typeface="Monotype Corsiva" pitchFamily="64" charset="0"/>
              </a:rPr>
              <a:t>sens (puisqu’il s’agit de cela). </a:t>
            </a:r>
          </a:p>
          <a:p>
            <a:pPr algn="just">
              <a:spcBef>
                <a:spcPts val="600"/>
              </a:spcBef>
            </a:pPr>
            <a:r>
              <a:rPr lang="fr-FR" sz="1600" dirty="0" smtClean="0">
                <a:solidFill>
                  <a:srgbClr val="FF0000"/>
                </a:solidFill>
                <a:latin typeface="Monotype Corsiva" pitchFamily="64" charset="0"/>
              </a:rPr>
              <a:t>A </a:t>
            </a:r>
            <a:r>
              <a:rPr lang="fr-FR" sz="1600" dirty="0">
                <a:solidFill>
                  <a:srgbClr val="FF0000"/>
                </a:solidFill>
                <a:latin typeface="Monotype Corsiva" pitchFamily="64" charset="0"/>
              </a:rPr>
              <a:t>quoi sert aujourd’hui c</a:t>
            </a:r>
            <a:r>
              <a:rPr lang="fr-FR" sz="1600" dirty="0" smtClean="0">
                <a:solidFill>
                  <a:srgbClr val="FF0000"/>
                </a:solidFill>
                <a:latin typeface="Monotype Corsiva" pitchFamily="64" charset="0"/>
              </a:rPr>
              <a:t>e ministère?</a:t>
            </a:r>
          </a:p>
          <a:p>
            <a:pPr algn="just">
              <a:spcBef>
                <a:spcPts val="600"/>
              </a:spcBef>
            </a:pPr>
            <a:r>
              <a:rPr lang="fr-FR" sz="2000" b="1" dirty="0" smtClean="0">
                <a:solidFill>
                  <a:srgbClr val="FF0000"/>
                </a:solidFill>
                <a:latin typeface="Monotype Corsiva" pitchFamily="64" charset="0"/>
              </a:rPr>
              <a:t>C’est le </a:t>
            </a:r>
            <a:r>
              <a:rPr lang="fr-FR" sz="2000" b="1" dirty="0">
                <a:solidFill>
                  <a:srgbClr val="FF0000"/>
                </a:solidFill>
                <a:latin typeface="Monotype Corsiva" pitchFamily="64" charset="0"/>
              </a:rPr>
              <a:t>projet </a:t>
            </a:r>
            <a:r>
              <a:rPr lang="fr-FR" sz="2000" b="1" dirty="0" smtClean="0">
                <a:solidFill>
                  <a:srgbClr val="FF0000"/>
                </a:solidFill>
                <a:latin typeface="Monotype Corsiva" pitchFamily="64" charset="0"/>
              </a:rPr>
              <a:t>qui doit répondre à cette question …</a:t>
            </a:r>
          </a:p>
          <a:p>
            <a:pPr algn="just">
              <a:spcBef>
                <a:spcPts val="600"/>
              </a:spcBef>
            </a:pPr>
            <a:r>
              <a:rPr lang="fr-FR" sz="2000" b="1" dirty="0" smtClean="0">
                <a:solidFill>
                  <a:srgbClr val="FF0000"/>
                </a:solidFill>
                <a:latin typeface="Monotype Corsiva" pitchFamily="64" charset="0"/>
              </a:rPr>
              <a:t>…pas les agents !</a:t>
            </a:r>
            <a:endParaRPr lang="fr-FR" sz="2000" b="1" dirty="0">
              <a:solidFill>
                <a:srgbClr val="FF0000"/>
              </a:solidFill>
              <a:latin typeface="Monotype Corsiva" pitchFamily="64" charset="0"/>
            </a:endParaRPr>
          </a:p>
        </p:txBody>
      </p:sp>
      <p:sp>
        <p:nvSpPr>
          <p:cNvPr id="14346" name="Line 10"/>
          <p:cNvSpPr>
            <a:spLocks noChangeShapeType="1"/>
          </p:cNvSpPr>
          <p:nvPr/>
        </p:nvSpPr>
        <p:spPr bwMode="auto">
          <a:xfrm flipV="1">
            <a:off x="7467600" y="4341813"/>
            <a:ext cx="228600" cy="307975"/>
          </a:xfrm>
          <a:prstGeom prst="line">
            <a:avLst/>
          </a:prstGeom>
          <a:noFill/>
          <a:ln w="22320">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2" name="ZoneTexte 1"/>
          <p:cNvSpPr txBox="1"/>
          <p:nvPr/>
        </p:nvSpPr>
        <p:spPr>
          <a:xfrm>
            <a:off x="0" y="5400000"/>
            <a:ext cx="2195736" cy="830997"/>
          </a:xfrm>
          <a:prstGeom prst="rect">
            <a:avLst/>
          </a:prstGeom>
          <a:noFill/>
        </p:spPr>
        <p:txBody>
          <a:bodyPr wrap="square" rtlCol="0">
            <a:spAutoFit/>
          </a:bodyPr>
          <a:lstStyle/>
          <a:p>
            <a:pPr algn="just">
              <a:buClr>
                <a:srgbClr val="FF0000"/>
              </a:buClr>
              <a:buFont typeface="Wingdings" charset="2"/>
              <a:buChar char=""/>
            </a:pPr>
            <a:r>
              <a:rPr lang="fr-FR" sz="1600" b="1" dirty="0">
                <a:solidFill>
                  <a:srgbClr val="FF0000"/>
                </a:solidFill>
                <a:latin typeface="Verdana" pitchFamily="32" charset="0"/>
              </a:rPr>
              <a:t>ses services, ses </a:t>
            </a:r>
            <a:r>
              <a:rPr lang="fr-FR" sz="1600" b="1" dirty="0" smtClean="0">
                <a:solidFill>
                  <a:srgbClr val="FF0000"/>
                </a:solidFill>
                <a:latin typeface="Verdana" pitchFamily="32" charset="0"/>
              </a:rPr>
              <a:t>agents et </a:t>
            </a:r>
            <a:r>
              <a:rPr lang="fr-FR" sz="1600" b="1" dirty="0">
                <a:solidFill>
                  <a:srgbClr val="FF0000"/>
                </a:solidFill>
                <a:latin typeface="Verdana" pitchFamily="32" charset="0"/>
              </a:rPr>
              <a:t>son </a:t>
            </a:r>
            <a:r>
              <a:rPr lang="fr-FR" sz="1600" b="1" dirty="0" err="1" smtClean="0">
                <a:solidFill>
                  <a:srgbClr val="FF0000"/>
                </a:solidFill>
                <a:latin typeface="Verdana" pitchFamily="32" charset="0"/>
              </a:rPr>
              <a:t>pa-trimoine</a:t>
            </a:r>
            <a:r>
              <a:rPr lang="fr-FR" sz="1600" b="1" dirty="0" smtClean="0">
                <a:solidFill>
                  <a:srgbClr val="FF0000"/>
                </a:solidFill>
                <a:latin typeface="Verdana" pitchFamily="32" charset="0"/>
              </a:rPr>
              <a:t> </a:t>
            </a:r>
            <a:r>
              <a:rPr lang="fr-FR" sz="1600" b="1" dirty="0">
                <a:solidFill>
                  <a:srgbClr val="FF0000"/>
                </a:solidFill>
                <a:latin typeface="Verdana" pitchFamily="32" charset="0"/>
              </a:rPr>
              <a:t>… </a:t>
            </a:r>
          </a:p>
        </p:txBody>
      </p:sp>
      <p:sp>
        <p:nvSpPr>
          <p:cNvPr id="3" name="ZoneTexte 2"/>
          <p:cNvSpPr txBox="1"/>
          <p:nvPr/>
        </p:nvSpPr>
        <p:spPr>
          <a:xfrm>
            <a:off x="0" y="6192000"/>
            <a:ext cx="7467600" cy="338554"/>
          </a:xfrm>
          <a:prstGeom prst="rect">
            <a:avLst/>
          </a:prstGeom>
          <a:noFill/>
        </p:spPr>
        <p:txBody>
          <a:bodyPr wrap="square" rtlCol="0">
            <a:spAutoFit/>
          </a:bodyPr>
          <a:lstStyle/>
          <a:p>
            <a:pPr algn="just">
              <a:buClrTx/>
              <a:buSzTx/>
              <a:buFontTx/>
              <a:buNone/>
            </a:pPr>
            <a:r>
              <a:rPr lang="fr-FR" sz="1600" dirty="0" smtClean="0">
                <a:solidFill>
                  <a:srgbClr val="FF0000"/>
                </a:solidFill>
                <a:latin typeface="Verdana" pitchFamily="32" charset="0"/>
              </a:rPr>
              <a:t>… à </a:t>
            </a:r>
            <a:r>
              <a:rPr lang="fr-FR" sz="1600" dirty="0">
                <a:solidFill>
                  <a:srgbClr val="FF0000"/>
                </a:solidFill>
                <a:latin typeface="Verdana" pitchFamily="32" charset="0"/>
              </a:rPr>
              <a:t>un établissement public </a:t>
            </a:r>
            <a:r>
              <a:rPr lang="fr-FR" sz="1600" dirty="0" smtClean="0">
                <a:solidFill>
                  <a:srgbClr val="FF0000"/>
                </a:solidFill>
                <a:latin typeface="Verdana" pitchFamily="32" charset="0"/>
              </a:rPr>
              <a:t>au </a:t>
            </a:r>
            <a:r>
              <a:rPr lang="fr-FR" sz="1600" dirty="0">
                <a:solidFill>
                  <a:srgbClr val="FF0000"/>
                </a:solidFill>
                <a:latin typeface="Verdana" pitchFamily="32" charset="0"/>
              </a:rPr>
              <a:t>futur statut incertain </a:t>
            </a:r>
            <a:r>
              <a:rPr lang="fr-FR" sz="1600" i="1" dirty="0">
                <a:solidFill>
                  <a:srgbClr val="FF0000"/>
                </a:solidFill>
                <a:latin typeface="Verdana" pitchFamily="32" charset="0"/>
              </a:rPr>
              <a:t>(VNF) </a:t>
            </a:r>
            <a:r>
              <a:rPr lang="fr-FR" sz="1600" dirty="0">
                <a:solidFill>
                  <a:srgbClr val="FF0000"/>
                </a:solidFill>
                <a:latin typeface="Verdana" pitchFamily="32" charset="0"/>
              </a:rPr>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549275"/>
            <a:ext cx="9163050" cy="57483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2" name="Text Box 2"/>
          <p:cNvSpPr txBox="1">
            <a:spLocks noChangeArrowheads="1"/>
          </p:cNvSpPr>
          <p:nvPr/>
        </p:nvSpPr>
        <p:spPr bwMode="auto">
          <a:xfrm>
            <a:off x="323528" y="4581525"/>
            <a:ext cx="8568951"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algn="just"/>
            <a:r>
              <a:rPr lang="fr-FR" sz="1600" b="1" dirty="0">
                <a:solidFill>
                  <a:srgbClr val="FF0000"/>
                </a:solidFill>
                <a:latin typeface="Verdana" pitchFamily="32" charset="0"/>
              </a:rPr>
              <a:t>Et si une large majorité des « sondés » </a:t>
            </a:r>
            <a:r>
              <a:rPr lang="fr-FR" sz="1600" dirty="0">
                <a:solidFill>
                  <a:srgbClr val="FF0000"/>
                </a:solidFill>
                <a:latin typeface="Verdana" pitchFamily="32" charset="0"/>
              </a:rPr>
              <a:t>(puisqu’il ne s’agit, ici, que de cela !) </a:t>
            </a:r>
            <a:r>
              <a:rPr lang="fr-FR" sz="1600" b="1" dirty="0">
                <a:solidFill>
                  <a:srgbClr val="FF0000"/>
                </a:solidFill>
                <a:latin typeface="Verdana" pitchFamily="32" charset="0"/>
              </a:rPr>
              <a:t>cochaient uniquement l</a:t>
            </a:r>
            <a:r>
              <a:rPr lang="fr-FR" sz="1600" b="1" dirty="0" smtClean="0">
                <a:solidFill>
                  <a:srgbClr val="FF0000"/>
                </a:solidFill>
                <a:latin typeface="Verdana" pitchFamily="32" charset="0"/>
              </a:rPr>
              <a:t>es deux cases </a:t>
            </a:r>
            <a:r>
              <a:rPr lang="fr-FR" sz="1600" b="1" dirty="0" smtClean="0">
                <a:solidFill>
                  <a:srgbClr val="FF0000"/>
                </a:solidFill>
                <a:latin typeface="Verdana" pitchFamily="32" charset="0"/>
              </a:rPr>
              <a:t>ci-dessus,</a:t>
            </a:r>
            <a:r>
              <a:rPr lang="fr-FR" sz="1600" dirty="0" smtClean="0">
                <a:solidFill>
                  <a:srgbClr val="FF0000"/>
                </a:solidFill>
                <a:latin typeface="Verdana" pitchFamily="32" charset="0"/>
              </a:rPr>
              <a:t> </a:t>
            </a:r>
            <a:r>
              <a:rPr lang="fr-FR" sz="1600" dirty="0">
                <a:solidFill>
                  <a:srgbClr val="FF0000"/>
                </a:solidFill>
                <a:latin typeface="Verdana" pitchFamily="32" charset="0"/>
              </a:rPr>
              <a:t>le ministère repourvoirait-il tous les postes </a:t>
            </a:r>
            <a:r>
              <a:rPr lang="fr-FR" sz="1600" dirty="0" smtClean="0">
                <a:solidFill>
                  <a:srgbClr val="FF0000"/>
                </a:solidFill>
                <a:latin typeface="Verdana" pitchFamily="32" charset="0"/>
              </a:rPr>
              <a:t>nécessaires qu’il </a:t>
            </a:r>
            <a:r>
              <a:rPr lang="fr-FR" sz="1600" dirty="0">
                <a:solidFill>
                  <a:srgbClr val="FF0000"/>
                </a:solidFill>
                <a:latin typeface="Verdana" pitchFamily="32" charset="0"/>
              </a:rPr>
              <a:t>a supprimés ces dernières années </a:t>
            </a:r>
            <a:r>
              <a:rPr lang="fr-FR" sz="1600" b="1" dirty="0">
                <a:solidFill>
                  <a:srgbClr val="FF0000"/>
                </a:solidFill>
                <a:latin typeface="Verdana" pitchFamily="32" charset="0"/>
              </a:rPr>
              <a:t>?</a:t>
            </a:r>
          </a:p>
        </p:txBody>
      </p:sp>
      <p:sp>
        <p:nvSpPr>
          <p:cNvPr id="15363" name="Oval 3"/>
          <p:cNvSpPr>
            <a:spLocks noChangeArrowheads="1"/>
          </p:cNvSpPr>
          <p:nvPr/>
        </p:nvSpPr>
        <p:spPr bwMode="auto">
          <a:xfrm>
            <a:off x="4191000" y="3124200"/>
            <a:ext cx="152400" cy="152400"/>
          </a:xfrm>
          <a:prstGeom prst="ellipse">
            <a:avLst/>
          </a:prstGeom>
          <a:solidFill>
            <a:srgbClr val="FF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15364" name="Oval 4"/>
          <p:cNvSpPr>
            <a:spLocks noChangeArrowheads="1"/>
          </p:cNvSpPr>
          <p:nvPr/>
        </p:nvSpPr>
        <p:spPr bwMode="auto">
          <a:xfrm>
            <a:off x="4191000" y="4191000"/>
            <a:ext cx="152400" cy="152400"/>
          </a:xfrm>
          <a:prstGeom prst="ellipse">
            <a:avLst/>
          </a:prstGeom>
          <a:solidFill>
            <a:srgbClr val="FF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79463"/>
            <a:ext cx="9169400" cy="53133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86" name="Text Box 2"/>
          <p:cNvSpPr txBox="1">
            <a:spLocks noChangeArrowheads="1"/>
          </p:cNvSpPr>
          <p:nvPr/>
        </p:nvSpPr>
        <p:spPr bwMode="auto">
          <a:xfrm>
            <a:off x="611188" y="3933825"/>
            <a:ext cx="7921625"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16387" name="Text Box 3"/>
          <p:cNvSpPr txBox="1">
            <a:spLocks noChangeArrowheads="1"/>
          </p:cNvSpPr>
          <p:nvPr/>
        </p:nvSpPr>
        <p:spPr bwMode="auto">
          <a:xfrm>
            <a:off x="539551" y="3733800"/>
            <a:ext cx="7993261" cy="16590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a:spcBef>
                <a:spcPts val="1250"/>
              </a:spcBef>
            </a:pPr>
            <a:r>
              <a:rPr lang="fr-FR" sz="1600" b="1" dirty="0">
                <a:solidFill>
                  <a:srgbClr val="FF0000"/>
                </a:solidFill>
                <a:latin typeface="Verdana" pitchFamily="34" charset="0"/>
              </a:rPr>
              <a:t>Ce sondage évalue-t-il  le ministère ou ses </a:t>
            </a:r>
            <a:r>
              <a:rPr lang="fr-FR" sz="1600" b="1" dirty="0" smtClean="0">
                <a:solidFill>
                  <a:srgbClr val="FF0000"/>
                </a:solidFill>
                <a:latin typeface="Verdana" pitchFamily="34" charset="0"/>
              </a:rPr>
              <a:t>agents ?</a:t>
            </a:r>
          </a:p>
          <a:p>
            <a:pPr algn="just">
              <a:spcBef>
                <a:spcPts val="1250"/>
              </a:spcBef>
            </a:pPr>
            <a:r>
              <a:rPr lang="fr-FR" sz="1600" dirty="0" smtClean="0">
                <a:solidFill>
                  <a:srgbClr val="FF0000"/>
                </a:solidFill>
                <a:latin typeface="Verdana" pitchFamily="34" charset="0"/>
              </a:rPr>
              <a:t>Une réponse positive « </a:t>
            </a:r>
            <a:r>
              <a:rPr lang="fr-FR" sz="1600" i="1" dirty="0" smtClean="0">
                <a:solidFill>
                  <a:srgbClr val="FF0000"/>
                </a:solidFill>
                <a:latin typeface="Verdana" pitchFamily="34" charset="0"/>
              </a:rPr>
              <a:t>Oui, fier de travailler pour le Ministère !</a:t>
            </a:r>
            <a:r>
              <a:rPr lang="fr-FR" sz="1600" dirty="0" smtClean="0">
                <a:solidFill>
                  <a:srgbClr val="FF0000"/>
                </a:solidFill>
                <a:latin typeface="Verdana" pitchFamily="34" charset="0"/>
              </a:rPr>
              <a:t> » sera à l’évidence </a:t>
            </a:r>
            <a:r>
              <a:rPr lang="fr-FR" sz="1600" dirty="0" smtClean="0">
                <a:solidFill>
                  <a:srgbClr val="FF0000"/>
                </a:solidFill>
                <a:latin typeface="Verdana" pitchFamily="34" charset="0"/>
              </a:rPr>
              <a:t>interprétée </a:t>
            </a:r>
            <a:r>
              <a:rPr lang="fr-FR" sz="1600" dirty="0" smtClean="0">
                <a:solidFill>
                  <a:srgbClr val="FF0000"/>
                </a:solidFill>
                <a:latin typeface="Verdana" pitchFamily="34" charset="0"/>
              </a:rPr>
              <a:t>comme une approbation des méthodes actuelles.</a:t>
            </a:r>
          </a:p>
          <a:p>
            <a:pPr algn="just">
              <a:spcBef>
                <a:spcPts val="1250"/>
              </a:spcBef>
            </a:pPr>
            <a:r>
              <a:rPr lang="fr-FR" sz="1600" dirty="0" smtClean="0">
                <a:solidFill>
                  <a:srgbClr val="FF0000"/>
                </a:solidFill>
                <a:latin typeface="Verdana" pitchFamily="34" charset="0"/>
              </a:rPr>
              <a:t>Rien d’autre ne peut autrement justifier que l’IPSOS vous pose cette question … insensée !</a:t>
            </a:r>
            <a:endParaRPr lang="fr-FR" sz="1600" dirty="0">
              <a:solidFill>
                <a:srgbClr val="FF0000"/>
              </a:solidFill>
              <a:latin typeface="Verdana"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44525"/>
            <a:ext cx="9144000" cy="55689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0" name="Text Box 2"/>
          <p:cNvSpPr txBox="1">
            <a:spLocks noChangeArrowheads="1"/>
          </p:cNvSpPr>
          <p:nvPr/>
        </p:nvSpPr>
        <p:spPr bwMode="auto">
          <a:xfrm>
            <a:off x="468313" y="4076700"/>
            <a:ext cx="8135937" cy="13563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r>
              <a:rPr lang="fr-FR" b="1" dirty="0">
                <a:solidFill>
                  <a:srgbClr val="FF0000"/>
                </a:solidFill>
                <a:latin typeface="Verdana" pitchFamily="32" charset="0"/>
              </a:rPr>
              <a:t>N’est-ce pas, plus simplement, une « NÉCESSITÉ » ?</a:t>
            </a:r>
          </a:p>
          <a:p>
            <a:pPr algn="just">
              <a:spcBef>
                <a:spcPts val="600"/>
              </a:spcBef>
            </a:pPr>
            <a:r>
              <a:rPr lang="fr-FR" dirty="0">
                <a:solidFill>
                  <a:srgbClr val="FF0000"/>
                </a:solidFill>
                <a:latin typeface="Verdana" pitchFamily="32" charset="0"/>
              </a:rPr>
              <a:t>Les valeurs </a:t>
            </a:r>
            <a:r>
              <a:rPr lang="fr-FR" dirty="0" smtClean="0">
                <a:solidFill>
                  <a:srgbClr val="FF0000"/>
                </a:solidFill>
                <a:latin typeface="Verdana" pitchFamily="32" charset="0"/>
              </a:rPr>
              <a:t>proposées ici sont celles … de la RGPP.</a:t>
            </a:r>
          </a:p>
          <a:p>
            <a:pPr algn="just">
              <a:spcBef>
                <a:spcPts val="600"/>
              </a:spcBef>
            </a:pPr>
            <a:r>
              <a:rPr lang="fr-FR" dirty="0" smtClean="0">
                <a:solidFill>
                  <a:srgbClr val="FF0000"/>
                </a:solidFill>
                <a:latin typeface="Verdana" pitchFamily="32" charset="0"/>
              </a:rPr>
              <a:t>Et -curieusement- </a:t>
            </a:r>
            <a:r>
              <a:rPr lang="fr-FR" b="1" dirty="0" smtClean="0">
                <a:solidFill>
                  <a:srgbClr val="FF0000"/>
                </a:solidFill>
                <a:latin typeface="Verdana" pitchFamily="32" charset="0"/>
              </a:rPr>
              <a:t>aucune des valeurs républicaines </a:t>
            </a:r>
            <a:r>
              <a:rPr lang="fr-FR" dirty="0" smtClean="0">
                <a:solidFill>
                  <a:srgbClr val="FF0000"/>
                </a:solidFill>
                <a:latin typeface="Verdana" pitchFamily="32" charset="0"/>
              </a:rPr>
              <a:t>portées par le Service public !</a:t>
            </a:r>
            <a:r>
              <a:rPr lang="fr-FR" dirty="0" smtClean="0">
                <a:latin typeface="Verdana" pitchFamily="32" charset="0"/>
              </a:rPr>
              <a:t>  </a:t>
            </a:r>
            <a:endParaRPr lang="fr-FR" dirty="0">
              <a:latin typeface="Verdana" pitchFamily="32"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Image 1" descr="Questionnaire-2011-10-10-A1_Page_16.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20750"/>
            <a:ext cx="91440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oneTexte 1"/>
          <p:cNvSpPr txBox="1"/>
          <p:nvPr/>
        </p:nvSpPr>
        <p:spPr>
          <a:xfrm>
            <a:off x="755576" y="3810000"/>
            <a:ext cx="5976664" cy="1400383"/>
          </a:xfrm>
          <a:prstGeom prst="rect">
            <a:avLst/>
          </a:prstGeom>
          <a:noFill/>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fr-FR" sz="1600" b="1" dirty="0">
                <a:solidFill>
                  <a:srgbClr val="FF0000"/>
                </a:solidFill>
                <a:latin typeface="Verdana" pitchFamily="34" charset="0"/>
              </a:rPr>
              <a:t>Ce sont les moyens qui seront alloués (effectifs, formation, développement des compétences, portage politique, etc.) qui auront un effet important sur le développement durable !</a:t>
            </a:r>
          </a:p>
          <a:p>
            <a:pPr algn="just" eaLnBrk="1" hangingPunct="1">
              <a:spcBef>
                <a:spcPts val="600"/>
              </a:spcBef>
            </a:pPr>
            <a:r>
              <a:rPr lang="fr-FR" sz="1600" b="1" dirty="0">
                <a:solidFill>
                  <a:srgbClr val="FF0000"/>
                </a:solidFill>
                <a:latin typeface="Verdana" pitchFamily="34" charset="0"/>
              </a:rPr>
              <a:t>Le reste n’est que littérature…</a:t>
            </a:r>
          </a:p>
        </p:txBody>
      </p:sp>
      <p:sp>
        <p:nvSpPr>
          <p:cNvPr id="18436" name="ZoneTexte 2"/>
          <p:cNvSpPr txBox="1">
            <a:spLocks noChangeArrowheads="1"/>
          </p:cNvSpPr>
          <p:nvPr/>
        </p:nvSpPr>
        <p:spPr bwMode="auto">
          <a:xfrm>
            <a:off x="900113" y="549275"/>
            <a:ext cx="7632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sz="1400" b="1">
                <a:solidFill>
                  <a:srgbClr val="FF0000"/>
                </a:solidFill>
                <a:latin typeface="Verdana" pitchFamily="34" charset="0"/>
              </a:rPr>
              <a:t>Illustration par l’exemple d’une question inversée :</a:t>
            </a:r>
          </a:p>
        </p:txBody>
      </p:sp>
      <p:sp>
        <p:nvSpPr>
          <p:cNvPr id="18437" name="Oval 5"/>
          <p:cNvSpPr>
            <a:spLocks noChangeArrowheads="1"/>
          </p:cNvSpPr>
          <p:nvPr/>
        </p:nvSpPr>
        <p:spPr bwMode="auto">
          <a:xfrm>
            <a:off x="8001000" y="2590800"/>
            <a:ext cx="152400" cy="1524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8438" name="Oval 6"/>
          <p:cNvSpPr>
            <a:spLocks noChangeArrowheads="1"/>
          </p:cNvSpPr>
          <p:nvPr/>
        </p:nvSpPr>
        <p:spPr bwMode="auto">
          <a:xfrm>
            <a:off x="7924800" y="2819400"/>
            <a:ext cx="152400" cy="1524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8439" name="Oval 7"/>
          <p:cNvSpPr>
            <a:spLocks noChangeArrowheads="1"/>
          </p:cNvSpPr>
          <p:nvPr/>
        </p:nvSpPr>
        <p:spPr bwMode="auto">
          <a:xfrm>
            <a:off x="8001000" y="3124200"/>
            <a:ext cx="152400" cy="1524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8440" name="Oval 8"/>
          <p:cNvSpPr>
            <a:spLocks noChangeArrowheads="1"/>
          </p:cNvSpPr>
          <p:nvPr/>
        </p:nvSpPr>
        <p:spPr bwMode="auto">
          <a:xfrm>
            <a:off x="8001000" y="3429000"/>
            <a:ext cx="152400" cy="1524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18441" name="Group 9"/>
          <p:cNvGrpSpPr>
            <a:grpSpLocks/>
          </p:cNvGrpSpPr>
          <p:nvPr/>
        </p:nvGrpSpPr>
        <p:grpSpPr bwMode="auto">
          <a:xfrm>
            <a:off x="6858002" y="3733800"/>
            <a:ext cx="2106613" cy="1460500"/>
            <a:chOff x="3792" y="2496"/>
            <a:chExt cx="1327" cy="920"/>
          </a:xfrm>
        </p:grpSpPr>
        <p:sp>
          <p:nvSpPr>
            <p:cNvPr id="18442" name="Text Box 10"/>
            <p:cNvSpPr txBox="1">
              <a:spLocks noChangeArrowheads="1"/>
            </p:cNvSpPr>
            <p:nvPr/>
          </p:nvSpPr>
          <p:spPr bwMode="auto">
            <a:xfrm>
              <a:off x="3792" y="2736"/>
              <a:ext cx="1327" cy="680"/>
            </a:xfrm>
            <a:prstGeom prst="rect">
              <a:avLst/>
            </a:prstGeom>
            <a:solidFill>
              <a:srgbClr val="FFFF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fr-FR" sz="2000" dirty="0">
                  <a:solidFill>
                    <a:srgbClr val="FF0000"/>
                  </a:solidFill>
                  <a:latin typeface="Monotype Corsiva" pitchFamily="66" charset="0"/>
                </a:rPr>
                <a:t>Nous n’avons hélas aucune visibilité sur l’avenir !</a:t>
              </a:r>
            </a:p>
            <a:p>
              <a:pPr>
                <a:spcBef>
                  <a:spcPct val="50000"/>
                </a:spcBef>
              </a:pPr>
              <a:endParaRPr lang="fr-FR" sz="2000" dirty="0">
                <a:solidFill>
                  <a:srgbClr val="FF0000"/>
                </a:solidFill>
                <a:latin typeface="Monotype Corsiva" pitchFamily="66" charset="0"/>
              </a:endParaRPr>
            </a:p>
          </p:txBody>
        </p:sp>
        <p:sp>
          <p:nvSpPr>
            <p:cNvPr id="18443" name="Line 11"/>
            <p:cNvSpPr>
              <a:spLocks noChangeShapeType="1"/>
            </p:cNvSpPr>
            <p:nvPr/>
          </p:nvSpPr>
          <p:spPr bwMode="auto">
            <a:xfrm flipV="1">
              <a:off x="4320" y="2496"/>
              <a:ext cx="48" cy="240"/>
            </a:xfrm>
            <a:prstGeom prst="line">
              <a:avLst/>
            </a:prstGeom>
            <a:noFill/>
            <a:ln w="22225">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Tree>
    <p:extLst>
      <p:ext uri="{BB962C8B-B14F-4D97-AF65-F5344CB8AC3E}">
        <p14:creationId xmlns:p14="http://schemas.microsoft.com/office/powerpoint/2010/main" val="32379939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15975"/>
            <a:ext cx="9144000" cy="52260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458" name="Text Box 2"/>
          <p:cNvSpPr txBox="1">
            <a:spLocks noChangeArrowheads="1"/>
          </p:cNvSpPr>
          <p:nvPr/>
        </p:nvSpPr>
        <p:spPr bwMode="auto">
          <a:xfrm>
            <a:off x="611188" y="3600000"/>
            <a:ext cx="7561262" cy="1679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cs typeface="Arial"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cs typeface="Arial"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cs typeface="Arial"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cs typeface="Arial"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cs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cs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cs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cs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charset="0"/>
                <a:cs typeface="Arial" charset="0"/>
              </a:defRPr>
            </a:lvl9pPr>
          </a:lstStyle>
          <a:p>
            <a:pPr algn="just">
              <a:buClr>
                <a:srgbClr val="FF0000"/>
              </a:buClr>
              <a:buFont typeface="Times New Roman" pitchFamily="16" charset="0"/>
              <a:buAutoNum type="arabicPeriod"/>
            </a:pPr>
            <a:r>
              <a:rPr lang="fr-FR" sz="1400" b="1" dirty="0">
                <a:solidFill>
                  <a:srgbClr val="FF0000"/>
                </a:solidFill>
                <a:latin typeface="Verdana" pitchFamily="32" charset="0"/>
              </a:rPr>
              <a:t>Dans la relation avec le ministère de l’Intérieur : </a:t>
            </a:r>
            <a:r>
              <a:rPr lang="fr-FR" sz="1400" dirty="0">
                <a:solidFill>
                  <a:srgbClr val="FF0000"/>
                </a:solidFill>
                <a:latin typeface="Verdana" pitchFamily="32" charset="0"/>
              </a:rPr>
              <a:t>le MEDDTL doit d’abord résister aux velléités des préfets de … faire main basse sur ses compétences </a:t>
            </a:r>
            <a:r>
              <a:rPr lang="fr-FR" sz="1400" i="1" dirty="0">
                <a:solidFill>
                  <a:srgbClr val="FF0000"/>
                </a:solidFill>
                <a:latin typeface="Verdana" pitchFamily="32" charset="0"/>
              </a:rPr>
              <a:t>(mais le peut-il, et le veut-il ?).</a:t>
            </a:r>
          </a:p>
          <a:p>
            <a:pPr algn="just">
              <a:spcBef>
                <a:spcPts val="600"/>
              </a:spcBef>
              <a:buClr>
                <a:srgbClr val="FF0000"/>
              </a:buClr>
              <a:buFont typeface="Times New Roman" pitchFamily="16" charset="0"/>
              <a:buAutoNum type="arabicPeriod"/>
            </a:pPr>
            <a:r>
              <a:rPr lang="fr-FR" sz="1400" b="1" dirty="0">
                <a:solidFill>
                  <a:srgbClr val="FF0000"/>
                </a:solidFill>
                <a:latin typeface="Verdana" pitchFamily="32" charset="0"/>
              </a:rPr>
              <a:t>Les expertises ne sont pas tant à « </a:t>
            </a:r>
            <a:r>
              <a:rPr lang="fr-FR" sz="1400" b="1" i="1" dirty="0">
                <a:solidFill>
                  <a:srgbClr val="FF0000"/>
                </a:solidFill>
                <a:latin typeface="Verdana" pitchFamily="32" charset="0"/>
              </a:rPr>
              <a:t>construire</a:t>
            </a:r>
            <a:r>
              <a:rPr lang="fr-FR" sz="1400" b="1" dirty="0">
                <a:solidFill>
                  <a:srgbClr val="FF0000"/>
                </a:solidFill>
                <a:latin typeface="Verdana" pitchFamily="32" charset="0"/>
              </a:rPr>
              <a:t> » qu’à … « </a:t>
            </a:r>
            <a:r>
              <a:rPr lang="fr-FR" sz="1400" b="1" i="1" dirty="0">
                <a:solidFill>
                  <a:srgbClr val="FF0000"/>
                </a:solidFill>
                <a:latin typeface="Verdana" pitchFamily="32" charset="0"/>
              </a:rPr>
              <a:t>préserver</a:t>
            </a:r>
            <a:r>
              <a:rPr lang="fr-FR" sz="1400" b="1" dirty="0">
                <a:solidFill>
                  <a:srgbClr val="FF0000"/>
                </a:solidFill>
                <a:latin typeface="Verdana" pitchFamily="32" charset="0"/>
              </a:rPr>
              <a:t> »</a:t>
            </a:r>
            <a:r>
              <a:rPr lang="fr-FR" sz="1400" dirty="0">
                <a:solidFill>
                  <a:srgbClr val="FF0000"/>
                </a:solidFill>
                <a:latin typeface="Verdana" pitchFamily="32" charset="0"/>
              </a:rPr>
              <a:t> </a:t>
            </a:r>
            <a:r>
              <a:rPr lang="fr-FR" sz="1400" i="1" dirty="0">
                <a:solidFill>
                  <a:srgbClr val="FF0000"/>
                </a:solidFill>
                <a:latin typeface="Verdana" pitchFamily="32" charset="0"/>
              </a:rPr>
              <a:t>(ce qui ne </a:t>
            </a:r>
            <a:r>
              <a:rPr lang="fr-FR" sz="1400" i="1" dirty="0" smtClean="0">
                <a:solidFill>
                  <a:srgbClr val="FF0000"/>
                </a:solidFill>
                <a:latin typeface="Verdana" pitchFamily="32" charset="0"/>
              </a:rPr>
              <a:t>peut pas passer, </a:t>
            </a:r>
            <a:r>
              <a:rPr lang="fr-FR" sz="1400" i="1" dirty="0">
                <a:solidFill>
                  <a:srgbClr val="FF0000"/>
                </a:solidFill>
                <a:latin typeface="Verdana" pitchFamily="32" charset="0"/>
              </a:rPr>
              <a:t>par exemple, par le transfert du RST à un établissement public, ni par le désinvestissement observé en matière de formation !). </a:t>
            </a:r>
          </a:p>
        </p:txBody>
      </p:sp>
      <p:sp>
        <p:nvSpPr>
          <p:cNvPr id="19459" name="Oval 3"/>
          <p:cNvSpPr>
            <a:spLocks noChangeArrowheads="1"/>
          </p:cNvSpPr>
          <p:nvPr/>
        </p:nvSpPr>
        <p:spPr bwMode="auto">
          <a:xfrm>
            <a:off x="990600" y="2514600"/>
            <a:ext cx="152400" cy="152400"/>
          </a:xfrm>
          <a:prstGeom prst="ellipse">
            <a:avLst/>
          </a:prstGeom>
          <a:solidFill>
            <a:srgbClr val="FF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19460" name="Oval 4"/>
          <p:cNvSpPr>
            <a:spLocks noChangeArrowheads="1"/>
          </p:cNvSpPr>
          <p:nvPr/>
        </p:nvSpPr>
        <p:spPr bwMode="auto">
          <a:xfrm>
            <a:off x="990600" y="3124200"/>
            <a:ext cx="152400" cy="152400"/>
          </a:xfrm>
          <a:prstGeom prst="ellipse">
            <a:avLst/>
          </a:prstGeom>
          <a:solidFill>
            <a:srgbClr val="FF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28663"/>
            <a:ext cx="9144000" cy="5400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82" name="Text Box 2"/>
          <p:cNvSpPr txBox="1">
            <a:spLocks noChangeArrowheads="1"/>
          </p:cNvSpPr>
          <p:nvPr/>
        </p:nvSpPr>
        <p:spPr bwMode="auto">
          <a:xfrm>
            <a:off x="1868488" y="836613"/>
            <a:ext cx="5921375"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r>
              <a:rPr lang="fr-FR" b="1">
                <a:solidFill>
                  <a:srgbClr val="FF0000"/>
                </a:solidFill>
                <a:latin typeface="Verdana" pitchFamily="32" charset="0"/>
              </a:rPr>
              <a:t>Là encore, les trois priorités sont évidentes !</a:t>
            </a:r>
          </a:p>
        </p:txBody>
      </p:sp>
      <p:sp>
        <p:nvSpPr>
          <p:cNvPr id="20483" name="Text Box 3"/>
          <p:cNvSpPr txBox="1">
            <a:spLocks noChangeArrowheads="1"/>
          </p:cNvSpPr>
          <p:nvPr/>
        </p:nvSpPr>
        <p:spPr bwMode="auto">
          <a:xfrm>
            <a:off x="755650" y="3960000"/>
            <a:ext cx="7777163" cy="12794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algn="just"/>
            <a:r>
              <a:rPr lang="fr-FR" sz="1200" b="1" dirty="0">
                <a:solidFill>
                  <a:srgbClr val="FF0000"/>
                </a:solidFill>
              </a:rPr>
              <a:t>La reconnaissance des agents : </a:t>
            </a:r>
            <a:r>
              <a:rPr lang="fr-FR" sz="1200" dirty="0" smtClean="0">
                <a:solidFill>
                  <a:srgbClr val="FF0000"/>
                </a:solidFill>
              </a:rPr>
              <a:t>oui, mais </a:t>
            </a:r>
            <a:r>
              <a:rPr lang="fr-FR" sz="1200" dirty="0">
                <a:solidFill>
                  <a:srgbClr val="FF0000"/>
                </a:solidFill>
              </a:rPr>
              <a:t>par la revalorisation de la valeur du point d’indice et l’amélioration de leurs </a:t>
            </a:r>
            <a:r>
              <a:rPr lang="fr-FR" sz="1200" dirty="0" smtClean="0">
                <a:solidFill>
                  <a:srgbClr val="FF0000"/>
                </a:solidFill>
              </a:rPr>
              <a:t>statuts et pas par la « carotte » des primes (peu pour certains, rien pour les autres !).</a:t>
            </a:r>
            <a:endParaRPr lang="fr-FR" sz="1200" dirty="0">
              <a:solidFill>
                <a:srgbClr val="FF0000"/>
              </a:solidFill>
            </a:endParaRPr>
          </a:p>
          <a:p>
            <a:pPr algn="just">
              <a:spcBef>
                <a:spcPts val="300"/>
              </a:spcBef>
            </a:pPr>
            <a:r>
              <a:rPr lang="fr-FR" sz="1200" b="1" dirty="0">
                <a:solidFill>
                  <a:srgbClr val="FF0000"/>
                </a:solidFill>
              </a:rPr>
              <a:t>L’exemplarité du ministère en matière de développement durable</a:t>
            </a:r>
            <a:r>
              <a:rPr lang="fr-FR" sz="1200" dirty="0">
                <a:solidFill>
                  <a:srgbClr val="FF0000"/>
                </a:solidFill>
              </a:rPr>
              <a:t> (et pas, comme on l’a vu au dernier CTPM, la préparation d’un 26</a:t>
            </a:r>
            <a:r>
              <a:rPr lang="fr-FR" sz="1200" baseline="30000" dirty="0">
                <a:solidFill>
                  <a:srgbClr val="FF0000"/>
                </a:solidFill>
              </a:rPr>
              <a:t>ème</a:t>
            </a:r>
            <a:r>
              <a:rPr lang="fr-FR" sz="1200" dirty="0">
                <a:solidFill>
                  <a:srgbClr val="FF0000"/>
                </a:solidFill>
              </a:rPr>
              <a:t> « plan d’éloignement » des agents !), </a:t>
            </a:r>
          </a:p>
          <a:p>
            <a:pPr algn="just">
              <a:spcBef>
                <a:spcPts val="300"/>
              </a:spcBef>
            </a:pPr>
            <a:r>
              <a:rPr lang="fr-FR" sz="1200" b="1" dirty="0">
                <a:solidFill>
                  <a:srgbClr val="FF0000"/>
                </a:solidFill>
              </a:rPr>
              <a:t>L’offre de formation et le développement des compétences : </a:t>
            </a:r>
            <a:r>
              <a:rPr lang="fr-FR" sz="1200" dirty="0">
                <a:solidFill>
                  <a:srgbClr val="FF0000"/>
                </a:solidFill>
              </a:rPr>
              <a:t>qu’on arrête d’en parler … pour les mettre </a:t>
            </a:r>
            <a:r>
              <a:rPr lang="fr-FR" sz="1200" dirty="0" smtClean="0">
                <a:solidFill>
                  <a:srgbClr val="FF0000"/>
                </a:solidFill>
              </a:rPr>
              <a:t>–enfin- réellement </a:t>
            </a:r>
            <a:r>
              <a:rPr lang="fr-FR" sz="1200" dirty="0">
                <a:solidFill>
                  <a:srgbClr val="FF0000"/>
                </a:solidFill>
              </a:rPr>
              <a:t>en œuvre !</a:t>
            </a:r>
          </a:p>
        </p:txBody>
      </p:sp>
      <p:sp>
        <p:nvSpPr>
          <p:cNvPr id="20484" name="Oval 4"/>
          <p:cNvSpPr>
            <a:spLocks noChangeArrowheads="1"/>
          </p:cNvSpPr>
          <p:nvPr/>
        </p:nvSpPr>
        <p:spPr bwMode="auto">
          <a:xfrm>
            <a:off x="1066800" y="2057400"/>
            <a:ext cx="152400" cy="152400"/>
          </a:xfrm>
          <a:prstGeom prst="ellipse">
            <a:avLst/>
          </a:prstGeom>
          <a:solidFill>
            <a:srgbClr val="FF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20485" name="Oval 5"/>
          <p:cNvSpPr>
            <a:spLocks noChangeArrowheads="1"/>
          </p:cNvSpPr>
          <p:nvPr/>
        </p:nvSpPr>
        <p:spPr bwMode="auto">
          <a:xfrm>
            <a:off x="1066800" y="2895600"/>
            <a:ext cx="152400" cy="152400"/>
          </a:xfrm>
          <a:prstGeom prst="ellipse">
            <a:avLst/>
          </a:prstGeom>
          <a:solidFill>
            <a:srgbClr val="FF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20486" name="Oval 6"/>
          <p:cNvSpPr>
            <a:spLocks noChangeArrowheads="1"/>
          </p:cNvSpPr>
          <p:nvPr/>
        </p:nvSpPr>
        <p:spPr bwMode="auto">
          <a:xfrm>
            <a:off x="1066800" y="3200400"/>
            <a:ext cx="152400" cy="152400"/>
          </a:xfrm>
          <a:prstGeom prst="ellipse">
            <a:avLst/>
          </a:prstGeom>
          <a:solidFill>
            <a:srgbClr val="FF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9800" y="139700"/>
            <a:ext cx="7264400" cy="6578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506" name="Text Box 2"/>
          <p:cNvSpPr txBox="1">
            <a:spLocks noChangeArrowheads="1"/>
          </p:cNvSpPr>
          <p:nvPr/>
        </p:nvSpPr>
        <p:spPr bwMode="auto">
          <a:xfrm>
            <a:off x="1979712" y="3284538"/>
            <a:ext cx="5760937" cy="648000"/>
          </a:xfrm>
          <a:prstGeom prst="rect">
            <a:avLst/>
          </a:prstGeom>
          <a:solidFill>
            <a:srgbClr val="FFFF00"/>
          </a:solidFill>
          <a:ln>
            <a:noFill/>
          </a:ln>
          <a:effectLs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r>
              <a:rPr lang="fr-FR" sz="1050" dirty="0">
                <a:solidFill>
                  <a:srgbClr val="FF0000"/>
                </a:solidFill>
                <a:latin typeface="Verdana" pitchFamily="32" charset="0"/>
              </a:rPr>
              <a:t>Développer la prospective, la recherche et l’innovation, oui </a:t>
            </a:r>
            <a:r>
              <a:rPr lang="fr-FR" sz="1050" dirty="0" smtClean="0">
                <a:solidFill>
                  <a:srgbClr val="FF0000"/>
                </a:solidFill>
                <a:latin typeface="Verdana" pitchFamily="32" charset="0"/>
              </a:rPr>
              <a:t>…</a:t>
            </a:r>
            <a:endParaRPr lang="fr-FR" sz="1050" dirty="0">
              <a:solidFill>
                <a:srgbClr val="FF0000"/>
              </a:solidFill>
              <a:latin typeface="Verdana" pitchFamily="32" charset="0"/>
            </a:endParaRPr>
          </a:p>
          <a:p>
            <a:pPr>
              <a:spcBef>
                <a:spcPts val="300"/>
              </a:spcBef>
            </a:pPr>
            <a:r>
              <a:rPr lang="fr-FR" sz="1050" dirty="0">
                <a:solidFill>
                  <a:srgbClr val="FF0000"/>
                </a:solidFill>
                <a:latin typeface="Verdana" pitchFamily="32" charset="0"/>
              </a:rPr>
              <a:t>… mais ne pas abandonner dans le même temps l’opérationnel ! </a:t>
            </a:r>
          </a:p>
          <a:p>
            <a:pPr>
              <a:spcBef>
                <a:spcPts val="300"/>
              </a:spcBef>
            </a:pPr>
            <a:r>
              <a:rPr lang="fr-FR" sz="1050" dirty="0" smtClean="0">
                <a:solidFill>
                  <a:srgbClr val="FF0000"/>
                </a:solidFill>
                <a:latin typeface="Verdana" pitchFamily="32" charset="0"/>
              </a:rPr>
              <a:t>L'État </a:t>
            </a:r>
            <a:r>
              <a:rPr lang="fr-FR" sz="1050" dirty="0">
                <a:solidFill>
                  <a:srgbClr val="FF0000"/>
                </a:solidFill>
                <a:latin typeface="Verdana" pitchFamily="32" charset="0"/>
              </a:rPr>
              <a:t>doit rester opérateur pour porter les missions au plus près du </a:t>
            </a:r>
            <a:r>
              <a:rPr lang="fr-FR" sz="1050" dirty="0" smtClean="0">
                <a:solidFill>
                  <a:srgbClr val="FF0000"/>
                </a:solidFill>
                <a:latin typeface="Verdana" pitchFamily="32" charset="0"/>
              </a:rPr>
              <a:t>terrain.</a:t>
            </a:r>
            <a:endParaRPr lang="fr-FR" sz="1050" dirty="0">
              <a:solidFill>
                <a:srgbClr val="FF0000"/>
              </a:solidFill>
              <a:latin typeface="Verdana" pitchFamily="32" charset="0"/>
            </a:endParaRPr>
          </a:p>
          <a:p>
            <a:endParaRPr lang="fr-FR" sz="1200" dirty="0">
              <a:solidFill>
                <a:srgbClr val="FF0000"/>
              </a:solidFill>
              <a:latin typeface="Verdana" pitchFamily="32" charset="0"/>
            </a:endParaRPr>
          </a:p>
        </p:txBody>
      </p:sp>
      <p:sp>
        <p:nvSpPr>
          <p:cNvPr id="21507" name="Text Box 3"/>
          <p:cNvSpPr txBox="1">
            <a:spLocks noChangeArrowheads="1"/>
          </p:cNvSpPr>
          <p:nvPr/>
        </p:nvSpPr>
        <p:spPr bwMode="auto">
          <a:xfrm>
            <a:off x="1979713" y="4292600"/>
            <a:ext cx="5760938" cy="579262"/>
          </a:xfrm>
          <a:prstGeom prst="rect">
            <a:avLst/>
          </a:prstGeom>
          <a:solidFill>
            <a:srgbClr val="FFFF00"/>
          </a:solidFill>
          <a:ln>
            <a:noFill/>
          </a:ln>
          <a:effectLs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algn="just"/>
            <a:r>
              <a:rPr lang="fr-FR" sz="1050" dirty="0">
                <a:solidFill>
                  <a:srgbClr val="FF0000"/>
                </a:solidFill>
                <a:latin typeface="Verdana" pitchFamily="32" charset="0"/>
              </a:rPr>
              <a:t>L</a:t>
            </a:r>
            <a:r>
              <a:rPr lang="fr-FR" sz="1050" dirty="0" smtClean="0">
                <a:solidFill>
                  <a:srgbClr val="FF0000"/>
                </a:solidFill>
                <a:latin typeface="Verdana" pitchFamily="32" charset="0"/>
              </a:rPr>
              <a:t>es </a:t>
            </a:r>
            <a:r>
              <a:rPr lang="fr-FR" sz="1050" dirty="0">
                <a:solidFill>
                  <a:srgbClr val="FF0000"/>
                </a:solidFill>
                <a:latin typeface="Verdana" pitchFamily="32" charset="0"/>
              </a:rPr>
              <a:t>expertises des corps techniques </a:t>
            </a:r>
            <a:r>
              <a:rPr lang="fr-FR" sz="1050" dirty="0" smtClean="0">
                <a:solidFill>
                  <a:srgbClr val="FF0000"/>
                </a:solidFill>
                <a:latin typeface="Verdana" pitchFamily="32" charset="0"/>
              </a:rPr>
              <a:t>existent, encore faut-il </a:t>
            </a:r>
            <a:r>
              <a:rPr lang="fr-FR" sz="1050" dirty="0">
                <a:solidFill>
                  <a:srgbClr val="FF0000"/>
                </a:solidFill>
                <a:latin typeface="Verdana" pitchFamily="32" charset="0"/>
              </a:rPr>
              <a:t>les développer </a:t>
            </a:r>
            <a:r>
              <a:rPr lang="fr-FR" sz="1050" dirty="0" smtClean="0">
                <a:solidFill>
                  <a:srgbClr val="FF0000"/>
                </a:solidFill>
                <a:latin typeface="Verdana" pitchFamily="32" charset="0"/>
              </a:rPr>
              <a:t>(et non les lier !) : elles </a:t>
            </a:r>
            <a:r>
              <a:rPr lang="fr-FR" sz="1050" dirty="0">
                <a:solidFill>
                  <a:srgbClr val="FF0000"/>
                </a:solidFill>
                <a:latin typeface="Verdana" pitchFamily="32" charset="0"/>
              </a:rPr>
              <a:t>se sont construites sur les métiers </a:t>
            </a:r>
            <a:r>
              <a:rPr lang="fr-FR" sz="1050" dirty="0" smtClean="0">
                <a:solidFill>
                  <a:srgbClr val="FF0000"/>
                </a:solidFill>
                <a:latin typeface="Verdana" pitchFamily="32" charset="0"/>
              </a:rPr>
              <a:t>opérationnels.</a:t>
            </a:r>
          </a:p>
          <a:p>
            <a:r>
              <a:rPr lang="fr-FR" sz="1050" spc="-20" dirty="0" smtClean="0">
                <a:solidFill>
                  <a:srgbClr val="FF0000"/>
                </a:solidFill>
                <a:latin typeface="Verdana" pitchFamily="32" charset="0"/>
              </a:rPr>
              <a:t>Tuer </a:t>
            </a:r>
            <a:r>
              <a:rPr lang="fr-FR" sz="1050" spc="-20" dirty="0">
                <a:solidFill>
                  <a:srgbClr val="FF0000"/>
                </a:solidFill>
                <a:latin typeface="Verdana" pitchFamily="32" charset="0"/>
              </a:rPr>
              <a:t>l'opérationnel, c'est tuer </a:t>
            </a:r>
            <a:r>
              <a:rPr lang="fr-FR" sz="1050" spc="-20" dirty="0" smtClean="0">
                <a:solidFill>
                  <a:srgbClr val="FF0000"/>
                </a:solidFill>
                <a:latin typeface="Verdana" pitchFamily="32" charset="0"/>
              </a:rPr>
              <a:t>l'expertise … ou </a:t>
            </a:r>
            <a:r>
              <a:rPr lang="fr-FR" sz="1050" spc="-20" dirty="0">
                <a:solidFill>
                  <a:srgbClr val="FF0000"/>
                </a:solidFill>
                <a:latin typeface="Verdana" pitchFamily="32" charset="0"/>
              </a:rPr>
              <a:t>faire prédominer l'expertise de </a:t>
            </a:r>
            <a:r>
              <a:rPr lang="fr-FR" sz="1050" spc="-20" dirty="0" smtClean="0">
                <a:solidFill>
                  <a:srgbClr val="FF0000"/>
                </a:solidFill>
                <a:latin typeface="Verdana" pitchFamily="32" charset="0"/>
              </a:rPr>
              <a:t>salon !</a:t>
            </a:r>
            <a:endParaRPr lang="fr-FR" sz="1050" spc="-20" dirty="0">
              <a:solidFill>
                <a:srgbClr val="FF0000"/>
              </a:solidFill>
              <a:latin typeface="Verdana" pitchFamily="32" charset="0"/>
            </a:endParaRPr>
          </a:p>
        </p:txBody>
      </p:sp>
      <p:sp>
        <p:nvSpPr>
          <p:cNvPr id="21508" name="Text Box 4"/>
          <p:cNvSpPr txBox="1">
            <a:spLocks noChangeArrowheads="1"/>
          </p:cNvSpPr>
          <p:nvPr/>
        </p:nvSpPr>
        <p:spPr bwMode="auto">
          <a:xfrm>
            <a:off x="1979713" y="5148000"/>
            <a:ext cx="5760937" cy="779317"/>
          </a:xfrm>
          <a:prstGeom prst="rect">
            <a:avLst/>
          </a:prstGeom>
          <a:solidFill>
            <a:srgbClr val="FFFF00"/>
          </a:solidFill>
          <a:ln>
            <a:noFill/>
          </a:ln>
          <a:effectLs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algn="just"/>
            <a:r>
              <a:rPr lang="fr-FR" sz="1050" dirty="0">
                <a:solidFill>
                  <a:srgbClr val="FF0000"/>
                </a:solidFill>
                <a:latin typeface="Verdana" pitchFamily="32" charset="0"/>
              </a:rPr>
              <a:t>Commençons </a:t>
            </a:r>
            <a:r>
              <a:rPr lang="fr-FR" sz="1050" dirty="0" smtClean="0">
                <a:solidFill>
                  <a:srgbClr val="FF0000"/>
                </a:solidFill>
                <a:latin typeface="Verdana" pitchFamily="32" charset="0"/>
              </a:rPr>
              <a:t>par la </a:t>
            </a:r>
            <a:r>
              <a:rPr lang="fr-FR" sz="1050" dirty="0">
                <a:solidFill>
                  <a:srgbClr val="FF0000"/>
                </a:solidFill>
                <a:latin typeface="Verdana" pitchFamily="32" charset="0"/>
              </a:rPr>
              <a:t>présence dans les instances du MEDDTL (Comité technique, etc</a:t>
            </a:r>
            <a:r>
              <a:rPr lang="fr-FR" sz="1050" dirty="0" smtClean="0">
                <a:solidFill>
                  <a:srgbClr val="FF0000"/>
                </a:solidFill>
                <a:latin typeface="Verdana" pitchFamily="32" charset="0"/>
              </a:rPr>
              <a:t>…) … et </a:t>
            </a:r>
            <a:r>
              <a:rPr lang="fr-FR" sz="1050" dirty="0">
                <a:solidFill>
                  <a:srgbClr val="FF0000"/>
                </a:solidFill>
                <a:latin typeface="Verdana" pitchFamily="32" charset="0"/>
              </a:rPr>
              <a:t>pas pour blablater, mais </a:t>
            </a:r>
            <a:r>
              <a:rPr lang="fr-FR" sz="1050" dirty="0" smtClean="0">
                <a:solidFill>
                  <a:srgbClr val="FF0000"/>
                </a:solidFill>
                <a:latin typeface="Verdana" pitchFamily="32" charset="0"/>
              </a:rPr>
              <a:t>pour débattre</a:t>
            </a:r>
            <a:r>
              <a:rPr lang="fr-FR" sz="1050" dirty="0">
                <a:solidFill>
                  <a:srgbClr val="FF0000"/>
                </a:solidFill>
                <a:latin typeface="Verdana" pitchFamily="32" charset="0"/>
              </a:rPr>
              <a:t>, </a:t>
            </a:r>
            <a:r>
              <a:rPr lang="fr-FR" sz="1050" dirty="0" smtClean="0">
                <a:solidFill>
                  <a:srgbClr val="FF0000"/>
                </a:solidFill>
                <a:latin typeface="Verdana" pitchFamily="32" charset="0"/>
              </a:rPr>
              <a:t>en vrai </a:t>
            </a:r>
            <a:r>
              <a:rPr lang="fr-FR" sz="1050" dirty="0">
                <a:solidFill>
                  <a:srgbClr val="FF0000"/>
                </a:solidFill>
                <a:latin typeface="Verdana" pitchFamily="32" charset="0"/>
              </a:rPr>
              <a:t>! </a:t>
            </a:r>
          </a:p>
          <a:p>
            <a:pPr algn="just">
              <a:spcBef>
                <a:spcPts val="300"/>
              </a:spcBef>
            </a:pPr>
            <a:r>
              <a:rPr lang="fr-FR" sz="1050" dirty="0">
                <a:solidFill>
                  <a:srgbClr val="FF0000"/>
                </a:solidFill>
                <a:latin typeface="Verdana" pitchFamily="32" charset="0"/>
              </a:rPr>
              <a:t>Utiliser les services techniques compétents (STC ..) pour représenter la France et promouvoir nos conceptions.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1450" y="44450"/>
            <a:ext cx="6226175" cy="66722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098" name="Text Box 2"/>
          <p:cNvSpPr txBox="1">
            <a:spLocks noChangeArrowheads="1"/>
          </p:cNvSpPr>
          <p:nvPr/>
        </p:nvSpPr>
        <p:spPr bwMode="auto">
          <a:xfrm>
            <a:off x="6948488" y="692150"/>
            <a:ext cx="2195512" cy="1856535"/>
          </a:xfrm>
          <a:prstGeom prst="rect">
            <a:avLst/>
          </a:prstGeom>
          <a:solidFill>
            <a:srgbClr val="FFFF00"/>
          </a:solidFill>
          <a:ln>
            <a:noFill/>
          </a:ln>
          <a:effectLs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algn="just">
              <a:spcBef>
                <a:spcPts val="300"/>
              </a:spcBef>
            </a:pPr>
            <a:r>
              <a:rPr lang="fr-FR" sz="1400" dirty="0">
                <a:solidFill>
                  <a:srgbClr val="FF0000"/>
                </a:solidFill>
                <a:latin typeface="Monotype Corsiva" pitchFamily="64" charset="0"/>
              </a:rPr>
              <a:t>Un sondage assurément </a:t>
            </a:r>
            <a:r>
              <a:rPr lang="fr-FR" sz="1400" dirty="0" smtClean="0">
                <a:solidFill>
                  <a:srgbClr val="FF0000"/>
                </a:solidFill>
                <a:latin typeface="Monotype Corsiva" pitchFamily="64" charset="0"/>
              </a:rPr>
              <a:t>cher, </a:t>
            </a:r>
            <a:r>
              <a:rPr lang="fr-FR" sz="1400" dirty="0">
                <a:solidFill>
                  <a:srgbClr val="FF0000"/>
                </a:solidFill>
                <a:latin typeface="Monotype Corsiva" pitchFamily="64" charset="0"/>
              </a:rPr>
              <a:t>s</a:t>
            </a:r>
            <a:r>
              <a:rPr lang="fr-FR" sz="1400" dirty="0" smtClean="0">
                <a:solidFill>
                  <a:srgbClr val="FF0000"/>
                </a:solidFill>
                <a:latin typeface="Monotype Corsiva" pitchFamily="64" charset="0"/>
              </a:rPr>
              <a:t>achant </a:t>
            </a:r>
            <a:r>
              <a:rPr lang="fr-FR" sz="1400" dirty="0">
                <a:solidFill>
                  <a:srgbClr val="FF0000"/>
                </a:solidFill>
                <a:latin typeface="Monotype Corsiva" pitchFamily="64" charset="0"/>
              </a:rPr>
              <a:t>que la rémunération d’un consultant sondage peut s’élever à 1000 € par jour</a:t>
            </a:r>
            <a:r>
              <a:rPr lang="fr-FR" sz="1400" dirty="0" smtClean="0">
                <a:solidFill>
                  <a:srgbClr val="FF0000"/>
                </a:solidFill>
                <a:latin typeface="Monotype Corsiva" pitchFamily="64" charset="0"/>
              </a:rPr>
              <a:t>…</a:t>
            </a:r>
          </a:p>
          <a:p>
            <a:pPr algn="just">
              <a:spcBef>
                <a:spcPts val="300"/>
              </a:spcBef>
            </a:pPr>
            <a:r>
              <a:rPr lang="fr-FR" sz="1400" dirty="0" smtClean="0">
                <a:solidFill>
                  <a:srgbClr val="FF0000"/>
                </a:solidFill>
                <a:latin typeface="Monotype Corsiva" pitchFamily="64" charset="0"/>
              </a:rPr>
              <a:t>Mais </a:t>
            </a:r>
            <a:r>
              <a:rPr lang="fr-FR" sz="1400" dirty="0">
                <a:solidFill>
                  <a:srgbClr val="FF0000"/>
                </a:solidFill>
                <a:latin typeface="Monotype Corsiva" pitchFamily="64" charset="0"/>
              </a:rPr>
              <a:t>surtout </a:t>
            </a:r>
            <a:r>
              <a:rPr lang="fr-FR" sz="1400" dirty="0" smtClean="0">
                <a:solidFill>
                  <a:srgbClr val="FF0000"/>
                </a:solidFill>
                <a:latin typeface="Monotype Corsiva" pitchFamily="64" charset="0"/>
              </a:rPr>
              <a:t> un sondage fait </a:t>
            </a:r>
            <a:r>
              <a:rPr lang="fr-FR" sz="1400" dirty="0">
                <a:solidFill>
                  <a:srgbClr val="FF0000"/>
                </a:solidFill>
                <a:latin typeface="Monotype Corsiva" pitchFamily="64" charset="0"/>
              </a:rPr>
              <a:t>par un professionnel qui sait </a:t>
            </a:r>
            <a:r>
              <a:rPr lang="fr-FR" sz="1400" spc="-20" dirty="0">
                <a:solidFill>
                  <a:srgbClr val="FF0000"/>
                </a:solidFill>
                <a:latin typeface="Monotype Corsiva" pitchFamily="64" charset="0"/>
              </a:rPr>
              <a:t>tourner les questions à </a:t>
            </a:r>
            <a:r>
              <a:rPr lang="fr-FR" sz="1400" spc="-20" dirty="0" smtClean="0">
                <a:solidFill>
                  <a:srgbClr val="FF0000"/>
                </a:solidFill>
                <a:latin typeface="Monotype Corsiva" pitchFamily="64" charset="0"/>
              </a:rPr>
              <a:t>l'avantage </a:t>
            </a:r>
            <a:r>
              <a:rPr lang="fr-FR" sz="1400" dirty="0">
                <a:solidFill>
                  <a:srgbClr val="FF0000"/>
                </a:solidFill>
                <a:latin typeface="Monotype Corsiva" pitchFamily="64" charset="0"/>
              </a:rPr>
              <a:t>de son </a:t>
            </a:r>
            <a:r>
              <a:rPr lang="fr-FR" sz="1400" u="sng" dirty="0">
                <a:solidFill>
                  <a:srgbClr val="FF0000"/>
                </a:solidFill>
                <a:latin typeface="Monotype Corsiva" pitchFamily="64" charset="0"/>
              </a:rPr>
              <a:t>client</a:t>
            </a:r>
            <a:r>
              <a:rPr lang="fr-FR" sz="1400" dirty="0">
                <a:solidFill>
                  <a:srgbClr val="FF0000"/>
                </a:solidFill>
                <a:latin typeface="Monotype Corsiva" pitchFamily="64" charset="0"/>
              </a:rPr>
              <a:t>.</a:t>
            </a:r>
          </a:p>
        </p:txBody>
      </p:sp>
      <p:cxnSp>
        <p:nvCxnSpPr>
          <p:cNvPr id="4099" name="AutoShape 3"/>
          <p:cNvCxnSpPr>
            <a:cxnSpLocks noChangeShapeType="1"/>
            <a:stCxn id="4098" idx="0"/>
          </p:cNvCxnSpPr>
          <p:nvPr/>
        </p:nvCxnSpPr>
        <p:spPr bwMode="auto">
          <a:xfrm flipH="1" flipV="1">
            <a:off x="7165976" y="260350"/>
            <a:ext cx="880268" cy="431800"/>
          </a:xfrm>
          <a:prstGeom prst="straightConnector1">
            <a:avLst/>
          </a:prstGeom>
          <a:noFill/>
          <a:ln w="9360">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100" name="Text Box 4"/>
          <p:cNvSpPr txBox="1">
            <a:spLocks noChangeArrowheads="1"/>
          </p:cNvSpPr>
          <p:nvPr/>
        </p:nvSpPr>
        <p:spPr bwMode="auto">
          <a:xfrm>
            <a:off x="6732240" y="4149725"/>
            <a:ext cx="2195860" cy="994761"/>
          </a:xfrm>
          <a:prstGeom prst="rect">
            <a:avLst/>
          </a:prstGeom>
          <a:solidFill>
            <a:srgbClr val="FFFF00"/>
          </a:solidFill>
          <a:ln>
            <a:noFill/>
          </a:ln>
          <a:effectLs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algn="just"/>
            <a:r>
              <a:rPr lang="fr-FR" sz="1400" dirty="0">
                <a:solidFill>
                  <a:srgbClr val="FF0000"/>
                </a:solidFill>
                <a:latin typeface="Monotype Corsiva" pitchFamily="64" charset="0"/>
              </a:rPr>
              <a:t>Tous les agents n’ont pas de poste </a:t>
            </a:r>
            <a:r>
              <a:rPr lang="fr-FR" sz="1400" dirty="0" smtClean="0">
                <a:solidFill>
                  <a:srgbClr val="FF0000"/>
                </a:solidFill>
                <a:latin typeface="Monotype Corsiva" pitchFamily="64" charset="0"/>
              </a:rPr>
              <a:t>informatique.</a:t>
            </a:r>
          </a:p>
          <a:p>
            <a:pPr algn="just">
              <a:spcBef>
                <a:spcPts val="300"/>
              </a:spcBef>
            </a:pPr>
            <a:r>
              <a:rPr lang="fr-FR" sz="1400" dirty="0" smtClean="0">
                <a:solidFill>
                  <a:srgbClr val="FF0000"/>
                </a:solidFill>
                <a:latin typeface="Monotype Corsiva" pitchFamily="64" charset="0"/>
              </a:rPr>
              <a:t>Comment </a:t>
            </a:r>
            <a:r>
              <a:rPr lang="fr-FR" sz="1400" dirty="0">
                <a:solidFill>
                  <a:srgbClr val="FF0000"/>
                </a:solidFill>
                <a:latin typeface="Monotype Corsiva" pitchFamily="64" charset="0"/>
              </a:rPr>
              <a:t>le ministère leur a-t-il envoyé ce questionnaire ???</a:t>
            </a:r>
          </a:p>
        </p:txBody>
      </p:sp>
      <p:sp>
        <p:nvSpPr>
          <p:cNvPr id="4101" name="Text Box 5"/>
          <p:cNvSpPr txBox="1">
            <a:spLocks noChangeArrowheads="1"/>
          </p:cNvSpPr>
          <p:nvPr/>
        </p:nvSpPr>
        <p:spPr bwMode="auto">
          <a:xfrm>
            <a:off x="2339752" y="152400"/>
            <a:ext cx="4608736" cy="16487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r>
              <a:rPr lang="fr-FR" sz="1600" b="1" dirty="0">
                <a:solidFill>
                  <a:srgbClr val="FF0000"/>
                </a:solidFill>
                <a:latin typeface="Verdana" pitchFamily="32" charset="0"/>
              </a:rPr>
              <a:t>La méthode est affligeante </a:t>
            </a:r>
            <a:r>
              <a:rPr lang="fr-FR" sz="1600" b="1" dirty="0" smtClean="0">
                <a:solidFill>
                  <a:srgbClr val="FF0000"/>
                </a:solidFill>
                <a:latin typeface="Verdana" pitchFamily="32" charset="0"/>
              </a:rPr>
              <a:t>!</a:t>
            </a:r>
          </a:p>
          <a:p>
            <a:r>
              <a:rPr lang="fr-FR" sz="600" b="1" dirty="0" smtClean="0">
                <a:solidFill>
                  <a:srgbClr val="FF0000"/>
                </a:solidFill>
                <a:latin typeface="Verdana" pitchFamily="32" charset="0"/>
              </a:rPr>
              <a:t> </a:t>
            </a:r>
            <a:endParaRPr lang="fr-FR" sz="600" b="1" dirty="0">
              <a:solidFill>
                <a:srgbClr val="FF0000"/>
              </a:solidFill>
              <a:latin typeface="Verdana" pitchFamily="32" charset="0"/>
            </a:endParaRPr>
          </a:p>
          <a:p>
            <a:r>
              <a:rPr lang="fr-FR" sz="1200" dirty="0">
                <a:solidFill>
                  <a:srgbClr val="FF0000"/>
                </a:solidFill>
                <a:latin typeface="Verdana" pitchFamily="32" charset="0"/>
              </a:rPr>
              <a:t>Cocher des cases, ce n’est pas être associé à un projet</a:t>
            </a:r>
            <a:r>
              <a:rPr lang="fr-FR" sz="1200" dirty="0" smtClean="0">
                <a:solidFill>
                  <a:srgbClr val="FF0000"/>
                </a:solidFill>
                <a:latin typeface="Verdana" pitchFamily="32" charset="0"/>
              </a:rPr>
              <a:t>...</a:t>
            </a:r>
          </a:p>
          <a:p>
            <a:pPr>
              <a:spcBef>
                <a:spcPts val="300"/>
              </a:spcBef>
            </a:pPr>
            <a:r>
              <a:rPr lang="fr-FR" sz="1200" dirty="0" smtClean="0">
                <a:solidFill>
                  <a:srgbClr val="FF0000"/>
                </a:solidFill>
                <a:latin typeface="Verdana" pitchFamily="32" charset="0"/>
              </a:rPr>
              <a:t>Où </a:t>
            </a:r>
            <a:r>
              <a:rPr lang="fr-FR" sz="1200" dirty="0">
                <a:solidFill>
                  <a:srgbClr val="FF0000"/>
                </a:solidFill>
                <a:latin typeface="Verdana" pitchFamily="32" charset="0"/>
              </a:rPr>
              <a:t>est l’écoute, l’échange, l’implication </a:t>
            </a:r>
            <a:r>
              <a:rPr lang="fr-FR" sz="1200" dirty="0" smtClean="0">
                <a:solidFill>
                  <a:srgbClr val="FF0000"/>
                </a:solidFill>
                <a:latin typeface="Verdana" pitchFamily="32" charset="0"/>
              </a:rPr>
              <a:t>réciproque ?</a:t>
            </a:r>
            <a:endParaRPr lang="fr-FR" sz="1200" dirty="0">
              <a:solidFill>
                <a:srgbClr val="FF0000"/>
              </a:solidFill>
              <a:latin typeface="Verdana" pitchFamily="32" charset="0"/>
            </a:endParaRPr>
          </a:p>
          <a:p>
            <a:pPr algn="just">
              <a:spcBef>
                <a:spcPts val="300"/>
              </a:spcBef>
            </a:pPr>
            <a:r>
              <a:rPr lang="fr-FR" sz="1200" dirty="0">
                <a:solidFill>
                  <a:srgbClr val="FF0000"/>
                </a:solidFill>
                <a:latin typeface="Verdana" pitchFamily="32" charset="0"/>
              </a:rPr>
              <a:t>Cocher des cases, c'est entrer dans le cadre que l'administration veut bien nous laisser, en </a:t>
            </a:r>
            <a:r>
              <a:rPr lang="fr-FR" sz="1200" dirty="0" smtClean="0">
                <a:solidFill>
                  <a:srgbClr val="FF0000"/>
                </a:solidFill>
                <a:latin typeface="Verdana" pitchFamily="32" charset="0"/>
              </a:rPr>
              <a:t>"oubliant" </a:t>
            </a:r>
            <a:r>
              <a:rPr lang="fr-FR" sz="1200" dirty="0">
                <a:solidFill>
                  <a:srgbClr val="FF0000"/>
                </a:solidFill>
                <a:latin typeface="Verdana" pitchFamily="32" charset="0"/>
              </a:rPr>
              <a:t>les </a:t>
            </a:r>
            <a:r>
              <a:rPr lang="fr-FR" sz="1200" dirty="0" smtClean="0">
                <a:solidFill>
                  <a:srgbClr val="FF0000"/>
                </a:solidFill>
                <a:latin typeface="Verdana" pitchFamily="32" charset="0"/>
              </a:rPr>
              <a:t>« </a:t>
            </a:r>
            <a:r>
              <a:rPr lang="fr-FR" sz="1200" b="1" i="1" dirty="0">
                <a:solidFill>
                  <a:srgbClr val="C00000"/>
                </a:solidFill>
                <a:latin typeface="Verdana" pitchFamily="32" charset="0"/>
              </a:rPr>
              <a:t>Q</a:t>
            </a:r>
            <a:r>
              <a:rPr lang="fr-FR" sz="1200" b="1" i="1" dirty="0" smtClean="0">
                <a:solidFill>
                  <a:srgbClr val="C00000"/>
                </a:solidFill>
                <a:latin typeface="Verdana" pitchFamily="32" charset="0"/>
              </a:rPr>
              <a:t>uestions </a:t>
            </a:r>
            <a:r>
              <a:rPr lang="fr-FR" sz="1200" b="1" i="1" dirty="0">
                <a:solidFill>
                  <a:srgbClr val="C00000"/>
                </a:solidFill>
                <a:latin typeface="Verdana" pitchFamily="32" charset="0"/>
              </a:rPr>
              <a:t>qui </a:t>
            </a:r>
            <a:r>
              <a:rPr lang="fr-FR" sz="1200" b="1" i="1" dirty="0" smtClean="0">
                <a:solidFill>
                  <a:srgbClr val="C00000"/>
                </a:solidFill>
                <a:latin typeface="Verdana" pitchFamily="32" charset="0"/>
              </a:rPr>
              <a:t>fâchent</a:t>
            </a:r>
            <a:r>
              <a:rPr lang="fr-FR" sz="1200" dirty="0" smtClean="0">
                <a:solidFill>
                  <a:srgbClr val="FF0000"/>
                </a:solidFill>
                <a:latin typeface="Verdana" pitchFamily="32" charset="0"/>
              </a:rPr>
              <a:t> » </a:t>
            </a:r>
            <a:r>
              <a:rPr lang="fr-FR" sz="1200" dirty="0" smtClean="0">
                <a:solidFill>
                  <a:srgbClr val="FF0000"/>
                </a:solidFill>
                <a:latin typeface="Verdana" pitchFamily="32" charset="0"/>
              </a:rPr>
              <a:t>… que </a:t>
            </a:r>
            <a:r>
              <a:rPr lang="fr-FR" sz="1200" dirty="0" smtClean="0">
                <a:solidFill>
                  <a:srgbClr val="FF0000"/>
                </a:solidFill>
                <a:latin typeface="Verdana" pitchFamily="32" charset="0"/>
              </a:rPr>
              <a:t>FO est seul à poser </a:t>
            </a:r>
            <a:r>
              <a:rPr lang="fr-FR" sz="1200" dirty="0">
                <a:solidFill>
                  <a:srgbClr val="FF0000"/>
                </a:solidFill>
                <a:latin typeface="Verdana" pitchFamily="32" charset="0"/>
              </a:rPr>
              <a:t>!</a:t>
            </a:r>
          </a:p>
          <a:p>
            <a:endParaRPr lang="fr-FR" sz="1400" dirty="0">
              <a:solidFill>
                <a:srgbClr val="FF0000"/>
              </a:solidFill>
              <a:latin typeface="Verdana" pitchFamily="32" charset="0"/>
            </a:endParaRPr>
          </a:p>
        </p:txBody>
      </p:sp>
      <p:sp>
        <p:nvSpPr>
          <p:cNvPr id="4102" name="Text Box 6"/>
          <p:cNvSpPr txBox="1">
            <a:spLocks noChangeArrowheads="1"/>
          </p:cNvSpPr>
          <p:nvPr/>
        </p:nvSpPr>
        <p:spPr bwMode="auto">
          <a:xfrm>
            <a:off x="0" y="3600000"/>
            <a:ext cx="1547664" cy="2718309"/>
          </a:xfrm>
          <a:prstGeom prst="rect">
            <a:avLst/>
          </a:prstGeom>
          <a:solidFill>
            <a:srgbClr val="FFFF00"/>
          </a:solidFill>
          <a:ln>
            <a:noFill/>
          </a:ln>
          <a:effectLs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algn="just"/>
            <a:r>
              <a:rPr lang="fr-FR" sz="1400" b="1" dirty="0" smtClean="0">
                <a:solidFill>
                  <a:srgbClr val="FF0000"/>
                </a:solidFill>
                <a:latin typeface="Monotype Corsiva" pitchFamily="64" charset="0"/>
              </a:rPr>
              <a:t>Encore heureux !</a:t>
            </a:r>
          </a:p>
          <a:p>
            <a:pPr algn="just">
              <a:spcBef>
                <a:spcPts val="300"/>
              </a:spcBef>
            </a:pPr>
            <a:r>
              <a:rPr lang="fr-FR" sz="1400" b="1" dirty="0" smtClean="0">
                <a:solidFill>
                  <a:srgbClr val="FF0000"/>
                </a:solidFill>
                <a:latin typeface="Monotype Corsiva" pitchFamily="64" charset="0"/>
              </a:rPr>
              <a:t>La prochaine fois, elle sera  obligatoire ?</a:t>
            </a:r>
          </a:p>
          <a:p>
            <a:pPr algn="just"/>
            <a:endParaRPr lang="fr-FR" sz="1400" dirty="0" smtClean="0">
              <a:solidFill>
                <a:srgbClr val="FF0000"/>
              </a:solidFill>
              <a:latin typeface="Monotype Corsiva" pitchFamily="64" charset="0"/>
            </a:endParaRPr>
          </a:p>
          <a:p>
            <a:pPr algn="just"/>
            <a:r>
              <a:rPr lang="fr-FR" sz="1400" spc="-10" dirty="0" smtClean="0">
                <a:solidFill>
                  <a:srgbClr val="FF0000"/>
                </a:solidFill>
                <a:latin typeface="Monotype Corsiva" pitchFamily="64" charset="0"/>
              </a:rPr>
              <a:t>Certes</a:t>
            </a:r>
            <a:r>
              <a:rPr lang="fr-FR" sz="1400" spc="-10" dirty="0">
                <a:solidFill>
                  <a:srgbClr val="FF0000"/>
                </a:solidFill>
                <a:latin typeface="Monotype Corsiva" pitchFamily="64" charset="0"/>
              </a:rPr>
              <a:t>, cela va mieux en le </a:t>
            </a:r>
            <a:r>
              <a:rPr lang="fr-FR" sz="1400" spc="-10" dirty="0" smtClean="0">
                <a:solidFill>
                  <a:srgbClr val="FF0000"/>
                </a:solidFill>
                <a:latin typeface="Monotype Corsiva" pitchFamily="64" charset="0"/>
              </a:rPr>
              <a:t>disant … mais </a:t>
            </a:r>
            <a:r>
              <a:rPr lang="fr-FR" sz="1400" spc="-10" dirty="0">
                <a:solidFill>
                  <a:srgbClr val="FF0000"/>
                </a:solidFill>
                <a:latin typeface="Monotype Corsiva" pitchFamily="64" charset="0"/>
              </a:rPr>
              <a:t>cette « </a:t>
            </a:r>
            <a:r>
              <a:rPr lang="fr-FR" sz="1400" spc="-10" dirty="0" smtClean="0">
                <a:solidFill>
                  <a:srgbClr val="FF0000"/>
                </a:solidFill>
                <a:latin typeface="Monotype Corsiva" pitchFamily="64" charset="0"/>
              </a:rPr>
              <a:t>participation</a:t>
            </a:r>
            <a:r>
              <a:rPr lang="fr-FR" sz="1400" spc="-10" dirty="0">
                <a:solidFill>
                  <a:srgbClr val="FF0000"/>
                </a:solidFill>
                <a:latin typeface="Monotype Corsiva" pitchFamily="64" charset="0"/>
              </a:rPr>
              <a:t> » </a:t>
            </a:r>
            <a:r>
              <a:rPr lang="fr-FR" sz="1400" dirty="0">
                <a:solidFill>
                  <a:srgbClr val="FF0000"/>
                </a:solidFill>
                <a:latin typeface="Monotype Corsiva" pitchFamily="64" charset="0"/>
              </a:rPr>
              <a:t>est en trompe </a:t>
            </a:r>
            <a:r>
              <a:rPr lang="fr-FR" sz="1400" dirty="0" smtClean="0">
                <a:solidFill>
                  <a:srgbClr val="FF0000"/>
                </a:solidFill>
                <a:latin typeface="Monotype Corsiva" pitchFamily="64" charset="0"/>
              </a:rPr>
              <a:t>l'œil : </a:t>
            </a:r>
            <a:r>
              <a:rPr lang="fr-FR" sz="1400" spc="-10" dirty="0" smtClean="0">
                <a:solidFill>
                  <a:srgbClr val="FF0000"/>
                </a:solidFill>
                <a:latin typeface="Monotype Corsiva" pitchFamily="64" charset="0"/>
              </a:rPr>
              <a:t>les </a:t>
            </a:r>
            <a:r>
              <a:rPr lang="fr-FR" sz="1400" spc="-10" dirty="0">
                <a:solidFill>
                  <a:srgbClr val="FF0000"/>
                </a:solidFill>
                <a:latin typeface="Monotype Corsiva" pitchFamily="64" charset="0"/>
              </a:rPr>
              <a:t>questions sont orientées et </a:t>
            </a:r>
            <a:r>
              <a:rPr lang="fr-FR" sz="1400" spc="-10" dirty="0" smtClean="0">
                <a:solidFill>
                  <a:srgbClr val="FF0000"/>
                </a:solidFill>
                <a:latin typeface="Monotype Corsiva" pitchFamily="64" charset="0"/>
              </a:rPr>
              <a:t>ambiguës pour permettre toutes </a:t>
            </a:r>
            <a:r>
              <a:rPr lang="fr-FR" sz="1400" spc="-60" dirty="0" smtClean="0">
                <a:solidFill>
                  <a:srgbClr val="FF0000"/>
                </a:solidFill>
                <a:latin typeface="Monotype Corsiva" pitchFamily="64" charset="0"/>
              </a:rPr>
              <a:t>sortes </a:t>
            </a:r>
            <a:r>
              <a:rPr lang="fr-FR" sz="1400" spc="-60" dirty="0" smtClean="0">
                <a:solidFill>
                  <a:srgbClr val="FF0000"/>
                </a:solidFill>
                <a:latin typeface="Monotype Corsiva" pitchFamily="64" charset="0"/>
              </a:rPr>
              <a:t>d’interprétations !</a:t>
            </a:r>
            <a:endParaRPr lang="fr-FR" sz="1400" spc="-60" dirty="0">
              <a:solidFill>
                <a:srgbClr val="FF0000"/>
              </a:solidFill>
              <a:latin typeface="Monotype Corsiva" pitchFamily="64" charset="0"/>
            </a:endParaRPr>
          </a:p>
        </p:txBody>
      </p:sp>
      <p:sp>
        <p:nvSpPr>
          <p:cNvPr id="4103" name="Line 7"/>
          <p:cNvSpPr>
            <a:spLocks noChangeShapeType="1"/>
          </p:cNvSpPr>
          <p:nvPr/>
        </p:nvSpPr>
        <p:spPr bwMode="auto">
          <a:xfrm flipV="1">
            <a:off x="1547664" y="5027612"/>
            <a:ext cx="1728936" cy="417611"/>
          </a:xfrm>
          <a:prstGeom prst="line">
            <a:avLst/>
          </a:prstGeom>
          <a:noFill/>
          <a:ln w="9360">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438" y="0"/>
            <a:ext cx="6778625"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531" name="Text Box 3"/>
          <p:cNvSpPr txBox="1">
            <a:spLocks noChangeArrowheads="1"/>
          </p:cNvSpPr>
          <p:nvPr/>
        </p:nvSpPr>
        <p:spPr bwMode="auto">
          <a:xfrm>
            <a:off x="1619673" y="1674000"/>
            <a:ext cx="5832052" cy="864000"/>
          </a:xfrm>
          <a:prstGeom prst="rect">
            <a:avLst/>
          </a:prstGeom>
          <a:solidFill>
            <a:srgbClr val="FFFF00"/>
          </a:solidFill>
          <a:ln>
            <a:noFill/>
          </a:ln>
          <a:effectLs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algn="just"/>
            <a:r>
              <a:rPr lang="fr-FR" sz="1000" dirty="0">
                <a:solidFill>
                  <a:srgbClr val="FF0000"/>
                </a:solidFill>
                <a:latin typeface="Verdana" pitchFamily="32" charset="0"/>
              </a:rPr>
              <a:t>Les indicateurs et les modes  de management par objectifs ont été introduits pour supprimer nos missions, faire pression sur les fonctionnaires pour les empêcher d'assurer en toute objectivité et désintéressement les missions garantissant l'égalité des citoyens. Il faut revoir de fond en comble ce mode de management dévastateur, promu par des gestionnaires qui ne connaissent pas la réalité du terrain.</a:t>
            </a:r>
          </a:p>
          <a:p>
            <a:endParaRPr lang="fr-FR" sz="1000" dirty="0">
              <a:solidFill>
                <a:srgbClr val="FF0000"/>
              </a:solidFill>
              <a:latin typeface="Verdana" pitchFamily="32" charset="0"/>
            </a:endParaRPr>
          </a:p>
        </p:txBody>
      </p:sp>
      <p:sp>
        <p:nvSpPr>
          <p:cNvPr id="22532" name="Text Box 4"/>
          <p:cNvSpPr txBox="1">
            <a:spLocks noChangeArrowheads="1"/>
          </p:cNvSpPr>
          <p:nvPr/>
        </p:nvSpPr>
        <p:spPr bwMode="auto">
          <a:xfrm>
            <a:off x="1619673" y="2636838"/>
            <a:ext cx="5832052" cy="864000"/>
          </a:xfrm>
          <a:prstGeom prst="rect">
            <a:avLst/>
          </a:prstGeom>
          <a:solidFill>
            <a:srgbClr val="FFFF00"/>
          </a:solidFill>
          <a:ln>
            <a:noFill/>
          </a:ln>
          <a:effectLs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algn="just"/>
            <a:r>
              <a:rPr lang="fr-FR" sz="1000" dirty="0">
                <a:solidFill>
                  <a:srgbClr val="FF0000"/>
                </a:solidFill>
                <a:latin typeface="Verdana" pitchFamily="32" charset="0"/>
              </a:rPr>
              <a:t>Oui, et c’est même la première chose à faire !</a:t>
            </a:r>
          </a:p>
          <a:p>
            <a:pPr algn="just"/>
            <a:r>
              <a:rPr lang="fr-FR" sz="1000" dirty="0">
                <a:solidFill>
                  <a:srgbClr val="FF0000"/>
                </a:solidFill>
                <a:latin typeface="Verdana" pitchFamily="32" charset="0"/>
              </a:rPr>
              <a:t>Mais pas en les isolant (individualisation), pas en en excluant certains des instances (comme l’instance régionale de concertation)</a:t>
            </a:r>
          </a:p>
          <a:p>
            <a:pPr algn="just"/>
            <a:r>
              <a:rPr lang="fr-FR" sz="1000" dirty="0">
                <a:solidFill>
                  <a:srgbClr val="FF0000"/>
                </a:solidFill>
                <a:latin typeface="Verdana" pitchFamily="32" charset="0"/>
              </a:rPr>
              <a:t>Cette reconnaissance passe par des statuts rénovés et des rémunérations revalorisées, des moyens suffisants et un cadre de travail décent.</a:t>
            </a:r>
          </a:p>
          <a:p>
            <a:endParaRPr lang="fr-FR" sz="1200" dirty="0">
              <a:solidFill>
                <a:srgbClr val="FF0000"/>
              </a:solidFill>
              <a:latin typeface="Verdana" pitchFamily="32" charset="0"/>
            </a:endParaRPr>
          </a:p>
        </p:txBody>
      </p:sp>
      <p:sp>
        <p:nvSpPr>
          <p:cNvPr id="22533" name="Text Box 5"/>
          <p:cNvSpPr txBox="1">
            <a:spLocks noChangeArrowheads="1"/>
          </p:cNvSpPr>
          <p:nvPr/>
        </p:nvSpPr>
        <p:spPr bwMode="auto">
          <a:xfrm>
            <a:off x="1619673" y="3644900"/>
            <a:ext cx="5832052" cy="779317"/>
          </a:xfrm>
          <a:prstGeom prst="rect">
            <a:avLst/>
          </a:prstGeom>
          <a:solidFill>
            <a:srgbClr val="FFFF00"/>
          </a:solidFill>
          <a:ln>
            <a:noFill/>
          </a:ln>
          <a:effectLs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algn="just"/>
            <a:r>
              <a:rPr lang="fr-FR" sz="1050" dirty="0">
                <a:solidFill>
                  <a:srgbClr val="FF0000"/>
                </a:solidFill>
                <a:latin typeface="Verdana" pitchFamily="32" charset="0"/>
              </a:rPr>
              <a:t>Cette exemplarité n’est aujourd’hui qu’un habillage dans ce ministère où, </a:t>
            </a:r>
            <a:r>
              <a:rPr lang="fr-FR" sz="1050" spc="-30" dirty="0">
                <a:solidFill>
                  <a:srgbClr val="FF0000"/>
                </a:solidFill>
                <a:latin typeface="Verdana" pitchFamily="32" charset="0"/>
              </a:rPr>
              <a:t>depuis quatre ans, rien n’est durable (périmètre de compétences, </a:t>
            </a:r>
            <a:r>
              <a:rPr lang="fr-FR" sz="1050" spc="-30" dirty="0" smtClean="0">
                <a:solidFill>
                  <a:srgbClr val="FF0000"/>
                </a:solidFill>
                <a:latin typeface="Verdana" pitchFamily="32" charset="0"/>
              </a:rPr>
              <a:t>stratégies</a:t>
            </a:r>
            <a:r>
              <a:rPr lang="fr-FR" sz="1050" spc="-30" dirty="0">
                <a:solidFill>
                  <a:srgbClr val="FF0000"/>
                </a:solidFill>
                <a:latin typeface="Verdana" pitchFamily="32" charset="0"/>
              </a:rPr>
              <a:t>, </a:t>
            </a:r>
            <a:r>
              <a:rPr lang="fr-FR" sz="1050" dirty="0">
                <a:solidFill>
                  <a:srgbClr val="FF0000"/>
                </a:solidFill>
                <a:latin typeface="Verdana" pitchFamily="32" charset="0"/>
              </a:rPr>
              <a:t>effectifs, moyens, etc</a:t>
            </a:r>
            <a:r>
              <a:rPr lang="fr-FR" sz="1050" dirty="0" smtClean="0">
                <a:solidFill>
                  <a:srgbClr val="FF0000"/>
                </a:solidFill>
                <a:latin typeface="Verdana" pitchFamily="32" charset="0"/>
              </a:rPr>
              <a:t>…).</a:t>
            </a:r>
          </a:p>
          <a:p>
            <a:pPr algn="just">
              <a:spcBef>
                <a:spcPts val="300"/>
              </a:spcBef>
            </a:pPr>
            <a:r>
              <a:rPr lang="fr-FR" sz="1050" dirty="0" smtClean="0">
                <a:solidFill>
                  <a:srgbClr val="FF0000"/>
                </a:solidFill>
                <a:latin typeface="Verdana" pitchFamily="32" charset="0"/>
              </a:rPr>
              <a:t>Le Développement durable est-il </a:t>
            </a:r>
            <a:r>
              <a:rPr lang="fr-FR" sz="1050" dirty="0">
                <a:solidFill>
                  <a:srgbClr val="FF0000"/>
                </a:solidFill>
                <a:latin typeface="Verdana" pitchFamily="32" charset="0"/>
              </a:rPr>
              <a:t>la seule mission du ministère ? </a:t>
            </a:r>
          </a:p>
        </p:txBody>
      </p:sp>
      <p:sp>
        <p:nvSpPr>
          <p:cNvPr id="22534" name="Text Box 6"/>
          <p:cNvSpPr txBox="1">
            <a:spLocks noChangeArrowheads="1"/>
          </p:cNvSpPr>
          <p:nvPr/>
        </p:nvSpPr>
        <p:spPr bwMode="auto">
          <a:xfrm>
            <a:off x="1619672" y="4652963"/>
            <a:ext cx="5904655" cy="864000"/>
          </a:xfrm>
          <a:prstGeom prst="rect">
            <a:avLst/>
          </a:prstGeom>
          <a:solidFill>
            <a:srgbClr val="FFFF00"/>
          </a:solidFill>
          <a:ln>
            <a:noFill/>
          </a:ln>
          <a:effectLs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algn="just"/>
            <a:r>
              <a:rPr lang="fr-FR" sz="1000" spc="-10" dirty="0">
                <a:solidFill>
                  <a:srgbClr val="FF0000"/>
                </a:solidFill>
                <a:latin typeface="Verdana" pitchFamily="32" charset="0"/>
              </a:rPr>
              <a:t>Oui, à commencer par ne pas livrer -« clés en main » aux Préfets- ni les SID, ni les SIG ! </a:t>
            </a:r>
            <a:r>
              <a:rPr lang="fr-FR" sz="1000" dirty="0">
                <a:solidFill>
                  <a:srgbClr val="FF0000"/>
                </a:solidFill>
                <a:latin typeface="Verdana" pitchFamily="32" charset="0"/>
              </a:rPr>
              <a:t>Il faut revoir la politique générale des produits </a:t>
            </a:r>
            <a:r>
              <a:rPr lang="fr-FR" sz="1000" dirty="0" smtClean="0">
                <a:solidFill>
                  <a:srgbClr val="FF0000"/>
                </a:solidFill>
                <a:latin typeface="Verdana" pitchFamily="32" charset="0"/>
              </a:rPr>
              <a:t>informatiques </a:t>
            </a:r>
            <a:r>
              <a:rPr lang="fr-FR" sz="1000" dirty="0">
                <a:solidFill>
                  <a:srgbClr val="FF0000"/>
                </a:solidFill>
                <a:latin typeface="Verdana" pitchFamily="32" charset="0"/>
              </a:rPr>
              <a:t>« qui font tout », et qui surtout font des erreurs … </a:t>
            </a:r>
            <a:r>
              <a:rPr lang="fr-FR" sz="1000" dirty="0">
                <a:solidFill>
                  <a:srgbClr val="FF0000"/>
                </a:solidFill>
                <a:latin typeface="Verdana" pitchFamily="32" charset="0"/>
              </a:rPr>
              <a:t>F</a:t>
            </a:r>
            <a:r>
              <a:rPr lang="fr-FR" sz="1000" dirty="0" smtClean="0">
                <a:solidFill>
                  <a:srgbClr val="FF0000"/>
                </a:solidFill>
                <a:latin typeface="Verdana" pitchFamily="32" charset="0"/>
              </a:rPr>
              <a:t>inissons-en </a:t>
            </a:r>
            <a:r>
              <a:rPr lang="fr-FR" sz="1000" dirty="0" smtClean="0">
                <a:solidFill>
                  <a:srgbClr val="FF0000"/>
                </a:solidFill>
                <a:latin typeface="Verdana" pitchFamily="32" charset="0"/>
              </a:rPr>
              <a:t>avec </a:t>
            </a:r>
            <a:r>
              <a:rPr lang="fr-FR" sz="1000" spc="-20" dirty="0" smtClean="0">
                <a:solidFill>
                  <a:srgbClr val="FF0000"/>
                </a:solidFill>
                <a:latin typeface="Verdana" pitchFamily="32" charset="0"/>
              </a:rPr>
              <a:t>REHUCIT </a:t>
            </a:r>
            <a:r>
              <a:rPr lang="fr-FR" sz="1000" spc="-20" dirty="0">
                <a:solidFill>
                  <a:srgbClr val="FF0000"/>
                </a:solidFill>
                <a:latin typeface="Verdana" pitchFamily="32" charset="0"/>
              </a:rPr>
              <a:t>ou </a:t>
            </a:r>
            <a:r>
              <a:rPr lang="fr-FR" sz="1000" spc="-20" dirty="0" smtClean="0">
                <a:solidFill>
                  <a:srgbClr val="FF0000"/>
                </a:solidFill>
                <a:latin typeface="Verdana" pitchFamily="32" charset="0"/>
              </a:rPr>
              <a:t>CHORUS, </a:t>
            </a:r>
            <a:r>
              <a:rPr lang="fr-FR" sz="1000" spc="-20" dirty="0">
                <a:solidFill>
                  <a:srgbClr val="FF0000"/>
                </a:solidFill>
                <a:latin typeface="Verdana" pitchFamily="32" charset="0"/>
              </a:rPr>
              <a:t>qui sont des </a:t>
            </a:r>
            <a:r>
              <a:rPr lang="fr-FR" sz="1000" spc="-20" dirty="0" err="1" smtClean="0">
                <a:solidFill>
                  <a:srgbClr val="FF0000"/>
                </a:solidFill>
                <a:latin typeface="Verdana" pitchFamily="32" charset="0"/>
              </a:rPr>
              <a:t>catas-trophes</a:t>
            </a:r>
            <a:r>
              <a:rPr lang="fr-FR" sz="1000" spc="-20" dirty="0" smtClean="0">
                <a:solidFill>
                  <a:srgbClr val="FF0000"/>
                </a:solidFill>
                <a:latin typeface="Verdana" pitchFamily="32" charset="0"/>
              </a:rPr>
              <a:t> </a:t>
            </a:r>
            <a:r>
              <a:rPr lang="fr-FR" sz="1000" spc="-20" dirty="0">
                <a:solidFill>
                  <a:srgbClr val="FF0000"/>
                </a:solidFill>
                <a:latin typeface="Verdana" pitchFamily="32" charset="0"/>
              </a:rPr>
              <a:t>informatiques. Il faut des </a:t>
            </a:r>
            <a:r>
              <a:rPr lang="fr-FR" sz="1000" dirty="0">
                <a:solidFill>
                  <a:srgbClr val="FF0000"/>
                </a:solidFill>
                <a:latin typeface="Verdana" pitchFamily="32" charset="0"/>
              </a:rPr>
              <a:t>moyens pour installer, surveiller et faire </a:t>
            </a:r>
            <a:r>
              <a:rPr lang="fr-FR" sz="1000" dirty="0" smtClean="0">
                <a:solidFill>
                  <a:srgbClr val="FF0000"/>
                </a:solidFill>
                <a:latin typeface="Verdana" pitchFamily="32" charset="0"/>
              </a:rPr>
              <a:t>fonctionner </a:t>
            </a:r>
            <a:r>
              <a:rPr lang="fr-FR" sz="1000" dirty="0">
                <a:solidFill>
                  <a:srgbClr val="FF0000"/>
                </a:solidFill>
                <a:latin typeface="Verdana" pitchFamily="32" charset="0"/>
              </a:rPr>
              <a:t>les réseaux </a:t>
            </a:r>
            <a:r>
              <a:rPr lang="fr-FR" sz="1000" dirty="0" smtClean="0">
                <a:solidFill>
                  <a:srgbClr val="FF0000"/>
                </a:solidFill>
                <a:latin typeface="Verdana" pitchFamily="32" charset="0"/>
              </a:rPr>
              <a:t>informatiques</a:t>
            </a:r>
            <a:r>
              <a:rPr lang="fr-FR" sz="1000" dirty="0">
                <a:solidFill>
                  <a:srgbClr val="FF0000"/>
                </a:solidFill>
                <a:latin typeface="Verdana" pitchFamily="32" charset="0"/>
              </a:rPr>
              <a:t>, renouveler les matériels vieillissants, moderniser les produits.</a:t>
            </a:r>
          </a:p>
          <a:p>
            <a:endParaRPr lang="fr-FR" sz="1200" dirty="0">
              <a:solidFill>
                <a:srgbClr val="FF0000"/>
              </a:solidFill>
              <a:latin typeface="Verdana" pitchFamily="32"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7113" y="366713"/>
            <a:ext cx="7089775" cy="61245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554" name="Text Box 2"/>
          <p:cNvSpPr txBox="1">
            <a:spLocks noChangeArrowheads="1"/>
          </p:cNvSpPr>
          <p:nvPr/>
        </p:nvSpPr>
        <p:spPr bwMode="auto">
          <a:xfrm>
            <a:off x="1692275" y="1080000"/>
            <a:ext cx="6048375" cy="902428"/>
          </a:xfrm>
          <a:prstGeom prst="rect">
            <a:avLst/>
          </a:prstGeom>
          <a:solidFill>
            <a:srgbClr val="FFFF00"/>
          </a:solidFill>
          <a:ln>
            <a:noFill/>
          </a:ln>
          <a:effectLs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algn="just"/>
            <a:r>
              <a:rPr lang="fr-FR" sz="1050" dirty="0">
                <a:solidFill>
                  <a:srgbClr val="FF0000"/>
                </a:solidFill>
                <a:latin typeface="Verdana" pitchFamily="32" charset="0"/>
              </a:rPr>
              <a:t>Ne pas abandonner les territoires … </a:t>
            </a:r>
            <a:r>
              <a:rPr lang="fr-FR" sz="1050" dirty="0" smtClean="0">
                <a:solidFill>
                  <a:srgbClr val="FF0000"/>
                </a:solidFill>
                <a:latin typeface="Verdana" pitchFamily="32" charset="0"/>
              </a:rPr>
              <a:t>aux </a:t>
            </a:r>
            <a:r>
              <a:rPr lang="fr-FR" sz="1050" dirty="0">
                <a:solidFill>
                  <a:srgbClr val="FF0000"/>
                </a:solidFill>
                <a:latin typeface="Verdana" pitchFamily="32" charset="0"/>
              </a:rPr>
              <a:t>seuls préfets </a:t>
            </a:r>
            <a:r>
              <a:rPr lang="fr-FR" sz="1050" dirty="0" smtClean="0">
                <a:solidFill>
                  <a:srgbClr val="FF0000"/>
                </a:solidFill>
                <a:latin typeface="Verdana" pitchFamily="32" charset="0"/>
              </a:rPr>
              <a:t>!</a:t>
            </a:r>
          </a:p>
          <a:p>
            <a:pPr algn="just"/>
            <a:r>
              <a:rPr lang="fr-FR" sz="1050" dirty="0" smtClean="0">
                <a:solidFill>
                  <a:srgbClr val="FF0000"/>
                </a:solidFill>
                <a:latin typeface="Verdana" pitchFamily="32" charset="0"/>
              </a:rPr>
              <a:t>Le </a:t>
            </a:r>
            <a:r>
              <a:rPr lang="fr-FR" sz="1050" dirty="0">
                <a:solidFill>
                  <a:srgbClr val="FF0000"/>
                </a:solidFill>
                <a:latin typeface="Verdana" pitchFamily="32" charset="0"/>
              </a:rPr>
              <a:t>travail en réseau doit ê</a:t>
            </a:r>
            <a:r>
              <a:rPr lang="fr-FR" sz="1050" dirty="0" smtClean="0">
                <a:solidFill>
                  <a:srgbClr val="FF0000"/>
                </a:solidFill>
                <a:latin typeface="Verdana" pitchFamily="32" charset="0"/>
              </a:rPr>
              <a:t>tre </a:t>
            </a:r>
            <a:r>
              <a:rPr lang="fr-FR" sz="1050" dirty="0">
                <a:solidFill>
                  <a:srgbClr val="FF0000"/>
                </a:solidFill>
                <a:latin typeface="Verdana" pitchFamily="32" charset="0"/>
              </a:rPr>
              <a:t>développé, il nécessite un management avec des délégations et de l'autonomie, de la </a:t>
            </a:r>
            <a:r>
              <a:rPr lang="fr-FR" sz="1050" dirty="0" smtClean="0">
                <a:solidFill>
                  <a:srgbClr val="FF0000"/>
                </a:solidFill>
                <a:latin typeface="Verdana" pitchFamily="32" charset="0"/>
              </a:rPr>
              <a:t>confiance.</a:t>
            </a:r>
          </a:p>
          <a:p>
            <a:pPr algn="just"/>
            <a:r>
              <a:rPr lang="fr-FR" sz="1050" dirty="0" smtClean="0">
                <a:solidFill>
                  <a:srgbClr val="FF0000"/>
                </a:solidFill>
                <a:latin typeface="Verdana" pitchFamily="32" charset="0"/>
              </a:rPr>
              <a:t>Il </a:t>
            </a:r>
            <a:r>
              <a:rPr lang="fr-FR" sz="1050" dirty="0">
                <a:solidFill>
                  <a:srgbClr val="FF0000"/>
                </a:solidFill>
                <a:latin typeface="Verdana" pitchFamily="32" charset="0"/>
              </a:rPr>
              <a:t>faut des outils RH pertinents, </a:t>
            </a:r>
            <a:r>
              <a:rPr lang="fr-FR" sz="1050" dirty="0" smtClean="0">
                <a:solidFill>
                  <a:srgbClr val="FF0000"/>
                </a:solidFill>
                <a:latin typeface="Verdana" pitchFamily="32" charset="0"/>
              </a:rPr>
              <a:t>qui dégagent d’autres perspectives que celles de </a:t>
            </a:r>
            <a:r>
              <a:rPr lang="fr-FR" sz="1050" b="1" dirty="0" smtClean="0">
                <a:solidFill>
                  <a:srgbClr val="FF0000"/>
                </a:solidFill>
                <a:latin typeface="Verdana" pitchFamily="32" charset="0"/>
              </a:rPr>
              <a:t>R</a:t>
            </a:r>
            <a:r>
              <a:rPr lang="fr-FR" sz="1050" dirty="0" smtClean="0">
                <a:solidFill>
                  <a:srgbClr val="FF0000"/>
                </a:solidFill>
                <a:latin typeface="Verdana" pitchFamily="32" charset="0"/>
              </a:rPr>
              <a:t>isques </a:t>
            </a:r>
            <a:r>
              <a:rPr lang="fr-FR" sz="1050" b="1" dirty="0" smtClean="0">
                <a:solidFill>
                  <a:srgbClr val="FF0000"/>
                </a:solidFill>
                <a:latin typeface="Verdana" pitchFamily="32" charset="0"/>
              </a:rPr>
              <a:t>H</a:t>
            </a:r>
            <a:r>
              <a:rPr lang="fr-FR" sz="1050" dirty="0" smtClean="0">
                <a:solidFill>
                  <a:srgbClr val="FF0000"/>
                </a:solidFill>
                <a:latin typeface="Verdana" pitchFamily="32" charset="0"/>
              </a:rPr>
              <a:t>umains !</a:t>
            </a:r>
            <a:endParaRPr lang="fr-FR" sz="1050" dirty="0">
              <a:solidFill>
                <a:srgbClr val="FF0000"/>
              </a:solidFill>
              <a:latin typeface="Verdana" pitchFamily="32" charset="0"/>
            </a:endParaRPr>
          </a:p>
        </p:txBody>
      </p:sp>
      <p:sp>
        <p:nvSpPr>
          <p:cNvPr id="23555" name="Text Box 3"/>
          <p:cNvSpPr txBox="1">
            <a:spLocks noChangeArrowheads="1"/>
          </p:cNvSpPr>
          <p:nvPr/>
        </p:nvSpPr>
        <p:spPr bwMode="auto">
          <a:xfrm>
            <a:off x="1692275" y="2088000"/>
            <a:ext cx="6048375" cy="902428"/>
          </a:xfrm>
          <a:prstGeom prst="rect">
            <a:avLst/>
          </a:prstGeom>
          <a:solidFill>
            <a:srgbClr val="FFFF00"/>
          </a:solidFill>
          <a:ln>
            <a:noFill/>
          </a:ln>
          <a:effectLs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r>
              <a:rPr lang="fr-FR" sz="1050" dirty="0">
                <a:solidFill>
                  <a:srgbClr val="FF0000"/>
                </a:solidFill>
                <a:latin typeface="Verdana" pitchFamily="32" charset="0"/>
              </a:rPr>
              <a:t>Quelles actions ? Quelles politiques ?</a:t>
            </a:r>
          </a:p>
          <a:p>
            <a:pPr algn="just"/>
            <a:r>
              <a:rPr lang="fr-FR" sz="1050" spc="-20" dirty="0">
                <a:solidFill>
                  <a:srgbClr val="FF0000"/>
                </a:solidFill>
                <a:latin typeface="Verdana" pitchFamily="32" charset="0"/>
              </a:rPr>
              <a:t>Celles indéfinies ou remises en cause depuis 2007 et qui nécessitent </a:t>
            </a:r>
            <a:r>
              <a:rPr lang="fr-FR" sz="1050" spc="-20" dirty="0" smtClean="0">
                <a:solidFill>
                  <a:srgbClr val="FF0000"/>
                </a:solidFill>
                <a:latin typeface="Verdana" pitchFamily="32" charset="0"/>
              </a:rPr>
              <a:t>aujourd’hui </a:t>
            </a:r>
            <a:r>
              <a:rPr lang="fr-FR" sz="1050" dirty="0">
                <a:solidFill>
                  <a:srgbClr val="FF0000"/>
                </a:solidFill>
                <a:latin typeface="Verdana" pitchFamily="32" charset="0"/>
              </a:rPr>
              <a:t>de (</a:t>
            </a:r>
            <a:r>
              <a:rPr lang="fr-FR" sz="1050" dirty="0" err="1">
                <a:solidFill>
                  <a:srgbClr val="FF0000"/>
                </a:solidFill>
                <a:latin typeface="Verdana" pitchFamily="32" charset="0"/>
              </a:rPr>
              <a:t>re</a:t>
            </a:r>
            <a:r>
              <a:rPr lang="fr-FR" sz="1050" dirty="0">
                <a:solidFill>
                  <a:srgbClr val="FF0000"/>
                </a:solidFill>
                <a:latin typeface="Verdana" pitchFamily="32" charset="0"/>
              </a:rPr>
              <a:t>)définir une Stratégie ministérielle … et avec l’aide de l’IPSOS ? Le portage des politiques publiques passe également par les missions sur le territoire, un </a:t>
            </a:r>
            <a:r>
              <a:rPr lang="fr-FR" sz="1050" dirty="0" smtClean="0">
                <a:solidFill>
                  <a:srgbClr val="FF0000"/>
                </a:solidFill>
                <a:latin typeface="Verdana" pitchFamily="32" charset="0"/>
              </a:rPr>
              <a:t>État </a:t>
            </a:r>
            <a:r>
              <a:rPr lang="fr-FR" sz="1050" dirty="0">
                <a:solidFill>
                  <a:srgbClr val="FF0000"/>
                </a:solidFill>
                <a:latin typeface="Verdana" pitchFamily="32" charset="0"/>
              </a:rPr>
              <a:t>partenaire mais aussi opérateur.</a:t>
            </a:r>
          </a:p>
        </p:txBody>
      </p:sp>
      <p:sp>
        <p:nvSpPr>
          <p:cNvPr id="23556" name="Text Box 4"/>
          <p:cNvSpPr txBox="1">
            <a:spLocks noChangeArrowheads="1"/>
          </p:cNvSpPr>
          <p:nvPr/>
        </p:nvSpPr>
        <p:spPr bwMode="auto">
          <a:xfrm>
            <a:off x="1692275" y="3168000"/>
            <a:ext cx="6048375" cy="792000"/>
          </a:xfrm>
          <a:prstGeom prst="rect">
            <a:avLst/>
          </a:prstGeom>
          <a:solidFill>
            <a:srgbClr val="FFFF00"/>
          </a:solidFill>
          <a:ln>
            <a:noFill/>
          </a:ln>
          <a:effectLs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algn="just"/>
            <a:r>
              <a:rPr lang="fr-FR" sz="1050" dirty="0">
                <a:solidFill>
                  <a:srgbClr val="FF0000"/>
                </a:solidFill>
                <a:latin typeface="Verdana" pitchFamily="32" charset="0"/>
              </a:rPr>
              <a:t>Oui, il est plus que temps </a:t>
            </a:r>
            <a:r>
              <a:rPr lang="fr-FR" sz="1050" dirty="0" smtClean="0">
                <a:solidFill>
                  <a:srgbClr val="FF0000"/>
                </a:solidFill>
                <a:latin typeface="Verdana" pitchFamily="32" charset="0"/>
              </a:rPr>
              <a:t>! La </a:t>
            </a:r>
            <a:r>
              <a:rPr lang="fr-FR" sz="1050" dirty="0">
                <a:solidFill>
                  <a:srgbClr val="FF0000"/>
                </a:solidFill>
                <a:latin typeface="Verdana" pitchFamily="32" charset="0"/>
              </a:rPr>
              <a:t>formation passe par la mise en place de moyens (l'offre ne suffit pas, il faut pouvoir aller en formation </a:t>
            </a:r>
            <a:r>
              <a:rPr lang="fr-FR" sz="1050" dirty="0" smtClean="0">
                <a:solidFill>
                  <a:srgbClr val="FF0000"/>
                </a:solidFill>
                <a:latin typeface="Verdana" pitchFamily="32" charset="0"/>
              </a:rPr>
              <a:t>..).</a:t>
            </a:r>
          </a:p>
          <a:p>
            <a:pPr algn="just">
              <a:spcBef>
                <a:spcPts val="600"/>
              </a:spcBef>
            </a:pPr>
            <a:r>
              <a:rPr lang="fr-FR" sz="1050" dirty="0" smtClean="0">
                <a:solidFill>
                  <a:srgbClr val="FF0000"/>
                </a:solidFill>
                <a:latin typeface="Verdana" pitchFamily="32" charset="0"/>
              </a:rPr>
              <a:t>Le </a:t>
            </a:r>
            <a:r>
              <a:rPr lang="fr-FR" sz="1050" dirty="0">
                <a:solidFill>
                  <a:srgbClr val="FF0000"/>
                </a:solidFill>
                <a:latin typeface="Verdana" pitchFamily="32" charset="0"/>
              </a:rPr>
              <a:t>développement des compétences passe par le libre choix des parcours professionnels, et donc la liberté de mobilité choisie et non subie.</a:t>
            </a:r>
          </a:p>
          <a:p>
            <a:endParaRPr lang="fr-FR" sz="1200" dirty="0">
              <a:solidFill>
                <a:srgbClr val="FF0000"/>
              </a:solidFill>
              <a:latin typeface="Verdana" pitchFamily="32" charset="0"/>
            </a:endParaRPr>
          </a:p>
        </p:txBody>
      </p:sp>
      <p:sp>
        <p:nvSpPr>
          <p:cNvPr id="23557" name="Text Box 5"/>
          <p:cNvSpPr txBox="1">
            <a:spLocks noChangeArrowheads="1"/>
          </p:cNvSpPr>
          <p:nvPr/>
        </p:nvSpPr>
        <p:spPr bwMode="auto">
          <a:xfrm>
            <a:off x="1692275" y="4221163"/>
            <a:ext cx="6048375" cy="656206"/>
          </a:xfrm>
          <a:prstGeom prst="rect">
            <a:avLst/>
          </a:prstGeom>
          <a:solidFill>
            <a:srgbClr val="FFFF00"/>
          </a:solidFill>
          <a:ln>
            <a:noFill/>
          </a:ln>
          <a:effectLs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r>
              <a:rPr lang="fr-FR" sz="1050" dirty="0">
                <a:solidFill>
                  <a:srgbClr val="FF0000"/>
                </a:solidFill>
                <a:latin typeface="Verdana" pitchFamily="32" charset="0"/>
              </a:rPr>
              <a:t>Au service de qui, exactement </a:t>
            </a:r>
            <a:r>
              <a:rPr lang="fr-FR" sz="1050" dirty="0" smtClean="0">
                <a:solidFill>
                  <a:srgbClr val="FF0000"/>
                </a:solidFill>
                <a:latin typeface="Verdana" pitchFamily="32" charset="0"/>
              </a:rPr>
              <a:t>?</a:t>
            </a:r>
          </a:p>
          <a:p>
            <a:pPr>
              <a:spcBef>
                <a:spcPts val="300"/>
              </a:spcBef>
            </a:pPr>
            <a:r>
              <a:rPr lang="fr-FR" sz="1050" dirty="0" smtClean="0">
                <a:solidFill>
                  <a:srgbClr val="FF0000"/>
                </a:solidFill>
                <a:latin typeface="Verdana" pitchFamily="32" charset="0"/>
              </a:rPr>
              <a:t>Et </a:t>
            </a:r>
            <a:r>
              <a:rPr lang="fr-FR" sz="1050" dirty="0">
                <a:solidFill>
                  <a:srgbClr val="FF0000"/>
                </a:solidFill>
                <a:latin typeface="Verdana" pitchFamily="32" charset="0"/>
              </a:rPr>
              <a:t>pour quelle plus value au niveau des missions </a:t>
            </a:r>
            <a:r>
              <a:rPr lang="fr-FR" sz="1050" dirty="0" smtClean="0">
                <a:solidFill>
                  <a:srgbClr val="FF0000"/>
                </a:solidFill>
                <a:latin typeface="Verdana" pitchFamily="32" charset="0"/>
              </a:rPr>
              <a:t>?</a:t>
            </a:r>
          </a:p>
          <a:p>
            <a:pPr>
              <a:spcBef>
                <a:spcPts val="300"/>
              </a:spcBef>
            </a:pPr>
            <a:r>
              <a:rPr lang="fr-FR" sz="1050" dirty="0" smtClean="0">
                <a:solidFill>
                  <a:srgbClr val="FF0000"/>
                </a:solidFill>
                <a:latin typeface="Verdana" pitchFamily="32" charset="0"/>
              </a:rPr>
              <a:t>Il </a:t>
            </a:r>
            <a:r>
              <a:rPr lang="fr-FR" sz="1050" dirty="0">
                <a:solidFill>
                  <a:srgbClr val="FF0000"/>
                </a:solidFill>
                <a:latin typeface="Verdana" pitchFamily="32" charset="0"/>
              </a:rPr>
              <a:t>ne suffit pas de communiquer, il faut agir !</a:t>
            </a:r>
          </a:p>
        </p:txBody>
      </p:sp>
      <p:sp>
        <p:nvSpPr>
          <p:cNvPr id="23558" name="Text Box 6"/>
          <p:cNvSpPr txBox="1">
            <a:spLocks noChangeArrowheads="1"/>
          </p:cNvSpPr>
          <p:nvPr/>
        </p:nvSpPr>
        <p:spPr bwMode="auto">
          <a:xfrm>
            <a:off x="1692275" y="5148000"/>
            <a:ext cx="6048375" cy="579262"/>
          </a:xfrm>
          <a:prstGeom prst="rect">
            <a:avLst/>
          </a:prstGeom>
          <a:solidFill>
            <a:srgbClr val="FFFF00"/>
          </a:solidFill>
          <a:ln>
            <a:noFill/>
          </a:ln>
          <a:effectLs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algn="just"/>
            <a:r>
              <a:rPr lang="fr-FR" sz="1050" dirty="0">
                <a:solidFill>
                  <a:srgbClr val="FF0000"/>
                </a:solidFill>
                <a:latin typeface="Verdana" pitchFamily="32" charset="0"/>
              </a:rPr>
              <a:t>C’est une évidence, mais encore faut-il d’abord et avant tout que le MEDDTL les préserve et les consolide … plutôt que de les transférer à </a:t>
            </a:r>
            <a:r>
              <a:rPr lang="fr-FR" sz="1050" dirty="0" smtClean="0">
                <a:solidFill>
                  <a:srgbClr val="FF0000"/>
                </a:solidFill>
                <a:latin typeface="Verdana" pitchFamily="32" charset="0"/>
              </a:rPr>
              <a:t>des </a:t>
            </a:r>
            <a:r>
              <a:rPr lang="fr-FR" sz="1050" dirty="0">
                <a:solidFill>
                  <a:srgbClr val="FF0000"/>
                </a:solidFill>
                <a:latin typeface="Verdana" pitchFamily="32" charset="0"/>
              </a:rPr>
              <a:t>établissements publics, au ministère de l’Intérieur ou encore à des opérateurs privés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38" y="1628775"/>
            <a:ext cx="9026525" cy="36004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578" name="Text Box 2"/>
          <p:cNvSpPr txBox="1">
            <a:spLocks noChangeArrowheads="1"/>
          </p:cNvSpPr>
          <p:nvPr/>
        </p:nvSpPr>
        <p:spPr bwMode="auto">
          <a:xfrm>
            <a:off x="1258888" y="2276475"/>
            <a:ext cx="7417568" cy="579262"/>
          </a:xfrm>
          <a:prstGeom prst="rect">
            <a:avLst/>
          </a:prstGeom>
          <a:solidFill>
            <a:srgbClr val="FFFF00"/>
          </a:solidFill>
          <a:ln>
            <a:noFill/>
          </a:ln>
          <a:effectLs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algn="just"/>
            <a:r>
              <a:rPr lang="fr-FR" sz="1050" dirty="0">
                <a:solidFill>
                  <a:srgbClr val="FF0000"/>
                </a:solidFill>
                <a:latin typeface="Verdana" pitchFamily="32" charset="0"/>
              </a:rPr>
              <a:t>C’est une évidence, mais encore faut-il d’abord et avant tout que le MEDDTL les préserve et les consolide … plutôt que de les transférer à </a:t>
            </a:r>
            <a:r>
              <a:rPr lang="fr-FR" sz="1050" dirty="0" smtClean="0">
                <a:solidFill>
                  <a:srgbClr val="FF0000"/>
                </a:solidFill>
                <a:latin typeface="Verdana" pitchFamily="32" charset="0"/>
              </a:rPr>
              <a:t>des </a:t>
            </a:r>
            <a:r>
              <a:rPr lang="fr-FR" sz="1050" smtClean="0">
                <a:solidFill>
                  <a:srgbClr val="FF0000"/>
                </a:solidFill>
                <a:latin typeface="Verdana" pitchFamily="32" charset="0"/>
              </a:rPr>
              <a:t>établissements publics, </a:t>
            </a:r>
            <a:r>
              <a:rPr lang="fr-FR" sz="1050" dirty="0">
                <a:solidFill>
                  <a:srgbClr val="FF0000"/>
                </a:solidFill>
                <a:latin typeface="Verdana" pitchFamily="32" charset="0"/>
              </a:rPr>
              <a:t>au ministère de l’Intérieur ou encore à des opérateurs privés !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3700"/>
            <a:ext cx="9144000" cy="6070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602" name="Text Box 2"/>
          <p:cNvSpPr txBox="1">
            <a:spLocks noChangeArrowheads="1"/>
          </p:cNvSpPr>
          <p:nvPr/>
        </p:nvSpPr>
        <p:spPr bwMode="auto">
          <a:xfrm>
            <a:off x="323850" y="3429000"/>
            <a:ext cx="8424863" cy="1312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algn="ctr"/>
            <a:r>
              <a:rPr lang="fr-FR" sz="2000" b="1">
                <a:solidFill>
                  <a:srgbClr val="FF0000"/>
                </a:solidFill>
                <a:latin typeface="Verdana" pitchFamily="32" charset="0"/>
              </a:rPr>
              <a:t>Rétablir la confiance nécessite d’abord et avant tout …</a:t>
            </a:r>
          </a:p>
          <a:p>
            <a:pPr algn="ctr"/>
            <a:r>
              <a:rPr lang="fr-FR" sz="6000" b="1">
                <a:solidFill>
                  <a:srgbClr val="FF0000"/>
                </a:solidFill>
                <a:latin typeface="Verdana" pitchFamily="32" charset="0"/>
              </a:rPr>
              <a:t>… l’arrêt la RGPP !</a:t>
            </a:r>
          </a:p>
        </p:txBody>
      </p:sp>
      <p:sp>
        <p:nvSpPr>
          <p:cNvPr id="25603" name="Oval 3"/>
          <p:cNvSpPr>
            <a:spLocks noChangeArrowheads="1"/>
          </p:cNvSpPr>
          <p:nvPr/>
        </p:nvSpPr>
        <p:spPr bwMode="auto">
          <a:xfrm>
            <a:off x="762000" y="2590800"/>
            <a:ext cx="152400" cy="152400"/>
          </a:xfrm>
          <a:prstGeom prst="ellipse">
            <a:avLst/>
          </a:prstGeom>
          <a:solidFill>
            <a:srgbClr val="FF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 y="981075"/>
            <a:ext cx="9156700" cy="48958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2" name="Text Box 2"/>
          <p:cNvSpPr txBox="1">
            <a:spLocks noChangeArrowheads="1"/>
          </p:cNvSpPr>
          <p:nvPr/>
        </p:nvSpPr>
        <p:spPr bwMode="auto">
          <a:xfrm>
            <a:off x="1331913" y="3441700"/>
            <a:ext cx="5976937" cy="1190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algn="just"/>
            <a:r>
              <a:rPr lang="fr-FR" b="1">
                <a:solidFill>
                  <a:srgbClr val="FF0000"/>
                </a:solidFill>
                <a:latin typeface="Verdana" pitchFamily="32" charset="0"/>
              </a:rPr>
              <a:t>La création du ministère a été l’occasion, en moins de quatre ans, de détruire une multitude de métiers pourtant nécessaires au développement durable !</a:t>
            </a:r>
          </a:p>
        </p:txBody>
      </p:sp>
      <p:sp>
        <p:nvSpPr>
          <p:cNvPr id="5123" name="Text Box 3"/>
          <p:cNvSpPr txBox="1">
            <a:spLocks noChangeArrowheads="1"/>
          </p:cNvSpPr>
          <p:nvPr/>
        </p:nvSpPr>
        <p:spPr bwMode="auto">
          <a:xfrm>
            <a:off x="3489325" y="1560513"/>
            <a:ext cx="18415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5124" name="Text Box 4"/>
          <p:cNvSpPr txBox="1">
            <a:spLocks noChangeArrowheads="1"/>
          </p:cNvSpPr>
          <p:nvPr/>
        </p:nvSpPr>
        <p:spPr bwMode="auto">
          <a:xfrm>
            <a:off x="3200400" y="2438400"/>
            <a:ext cx="350520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5125" name="Text Box 5"/>
          <p:cNvSpPr txBox="1">
            <a:spLocks noChangeArrowheads="1"/>
          </p:cNvSpPr>
          <p:nvPr/>
        </p:nvSpPr>
        <p:spPr bwMode="auto">
          <a:xfrm>
            <a:off x="3200400" y="2438400"/>
            <a:ext cx="5116016" cy="710067"/>
          </a:xfrm>
          <a:prstGeom prst="rect">
            <a:avLst/>
          </a:prstGeom>
          <a:solidFill>
            <a:srgbClr val="FFFF00"/>
          </a:solidFill>
          <a:ln>
            <a:noFill/>
          </a:ln>
          <a:effectLs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algn="just">
              <a:spcBef>
                <a:spcPts val="1250"/>
              </a:spcBef>
            </a:pPr>
            <a:r>
              <a:rPr lang="fr-FR" sz="2000" dirty="0" smtClean="0">
                <a:solidFill>
                  <a:srgbClr val="FF0000"/>
                </a:solidFill>
                <a:latin typeface="Monotype Corsiva" pitchFamily="64" charset="0"/>
              </a:rPr>
              <a:t>Une telle réponse (aussi </a:t>
            </a:r>
            <a:r>
              <a:rPr lang="fr-FR" sz="2000" dirty="0">
                <a:solidFill>
                  <a:srgbClr val="FF0000"/>
                </a:solidFill>
                <a:latin typeface="Monotype Corsiva" pitchFamily="64" charset="0"/>
              </a:rPr>
              <a:t>ironique </a:t>
            </a:r>
            <a:r>
              <a:rPr lang="fr-FR" sz="2000" dirty="0" smtClean="0">
                <a:solidFill>
                  <a:srgbClr val="FF0000"/>
                </a:solidFill>
                <a:latin typeface="Monotype Corsiva" pitchFamily="64" charset="0"/>
              </a:rPr>
              <a:t>que la question posée) obligerait </a:t>
            </a:r>
            <a:r>
              <a:rPr lang="fr-FR" sz="2000" dirty="0">
                <a:solidFill>
                  <a:srgbClr val="FF0000"/>
                </a:solidFill>
                <a:latin typeface="Monotype Corsiva" pitchFamily="64" charset="0"/>
              </a:rPr>
              <a:t>le ministère à creuser au-delà du sondage…</a:t>
            </a:r>
          </a:p>
        </p:txBody>
      </p:sp>
      <p:sp>
        <p:nvSpPr>
          <p:cNvPr id="5126" name="Line 6"/>
          <p:cNvSpPr>
            <a:spLocks noChangeShapeType="1"/>
          </p:cNvSpPr>
          <p:nvPr/>
        </p:nvSpPr>
        <p:spPr bwMode="auto">
          <a:xfrm flipH="1">
            <a:off x="2894013" y="2743200"/>
            <a:ext cx="384175" cy="1588"/>
          </a:xfrm>
          <a:prstGeom prst="line">
            <a:avLst/>
          </a:prstGeom>
          <a:noFill/>
          <a:ln w="22320">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5127" name="Oval 7"/>
          <p:cNvSpPr>
            <a:spLocks noChangeArrowheads="1"/>
          </p:cNvSpPr>
          <p:nvPr/>
        </p:nvSpPr>
        <p:spPr bwMode="auto">
          <a:xfrm>
            <a:off x="762000" y="2590800"/>
            <a:ext cx="152400" cy="152400"/>
          </a:xfrm>
          <a:prstGeom prst="ellipse">
            <a:avLst/>
          </a:prstGeom>
          <a:solidFill>
            <a:srgbClr val="FF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561975"/>
            <a:ext cx="9151938" cy="56753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6" name="Text Box 2"/>
          <p:cNvSpPr txBox="1">
            <a:spLocks noChangeArrowheads="1"/>
          </p:cNvSpPr>
          <p:nvPr/>
        </p:nvSpPr>
        <p:spPr bwMode="auto">
          <a:xfrm>
            <a:off x="395288" y="3860800"/>
            <a:ext cx="8208962" cy="16410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endParaRPr lang="fr-FR" sz="600" b="1" dirty="0">
              <a:solidFill>
                <a:srgbClr val="FF0000"/>
              </a:solidFill>
              <a:latin typeface="Verdana" pitchFamily="32" charset="0"/>
            </a:endParaRPr>
          </a:p>
          <a:p>
            <a:r>
              <a:rPr lang="fr-FR" sz="1400" dirty="0">
                <a:solidFill>
                  <a:srgbClr val="FF0000"/>
                </a:solidFill>
                <a:latin typeface="Verdana" pitchFamily="32" charset="0"/>
              </a:rPr>
              <a:t>« </a:t>
            </a:r>
            <a:r>
              <a:rPr lang="fr-FR" sz="1400" i="1" dirty="0">
                <a:solidFill>
                  <a:srgbClr val="FF0000"/>
                </a:solidFill>
                <a:latin typeface="Verdana" pitchFamily="32" charset="0"/>
              </a:rPr>
              <a:t>Vie quotidienne</a:t>
            </a:r>
            <a:r>
              <a:rPr lang="fr-FR" sz="1400" dirty="0">
                <a:solidFill>
                  <a:srgbClr val="FF0000"/>
                </a:solidFill>
                <a:latin typeface="Verdana" pitchFamily="32" charset="0"/>
              </a:rPr>
              <a:t> », « </a:t>
            </a:r>
            <a:r>
              <a:rPr lang="fr-FR" sz="1400" i="1" dirty="0">
                <a:solidFill>
                  <a:srgbClr val="FF0000"/>
                </a:solidFill>
                <a:latin typeface="Verdana" pitchFamily="32" charset="0"/>
              </a:rPr>
              <a:t>personnellement</a:t>
            </a:r>
            <a:r>
              <a:rPr lang="fr-FR" sz="1400" dirty="0">
                <a:solidFill>
                  <a:srgbClr val="FF0000"/>
                </a:solidFill>
                <a:latin typeface="Verdana" pitchFamily="32" charset="0"/>
              </a:rPr>
              <a:t> », « </a:t>
            </a:r>
            <a:r>
              <a:rPr lang="fr-FR" sz="1400" i="1" dirty="0">
                <a:solidFill>
                  <a:srgbClr val="FF0000"/>
                </a:solidFill>
                <a:latin typeface="Verdana" pitchFamily="32" charset="0"/>
              </a:rPr>
              <a:t>entourage</a:t>
            </a:r>
            <a:r>
              <a:rPr lang="fr-FR" sz="1400" dirty="0">
                <a:solidFill>
                  <a:srgbClr val="FF0000"/>
                </a:solidFill>
                <a:latin typeface="Verdana" pitchFamily="32" charset="0"/>
              </a:rPr>
              <a:t> » :</a:t>
            </a:r>
          </a:p>
          <a:p>
            <a:pPr algn="ctr">
              <a:spcBef>
                <a:spcPts val="300"/>
              </a:spcBef>
            </a:pPr>
            <a:r>
              <a:rPr lang="fr-FR" sz="1400" b="1" dirty="0">
                <a:solidFill>
                  <a:srgbClr val="FF0000"/>
                </a:solidFill>
                <a:latin typeface="Verdana" pitchFamily="32" charset="0"/>
              </a:rPr>
              <a:t>L’administration rentre dans la vie privée !</a:t>
            </a:r>
          </a:p>
          <a:p>
            <a:endParaRPr lang="fr-FR" sz="800" b="1" dirty="0">
              <a:solidFill>
                <a:srgbClr val="FF0000"/>
              </a:solidFill>
              <a:latin typeface="Verdana" pitchFamily="32" charset="0"/>
            </a:endParaRPr>
          </a:p>
          <a:p>
            <a:pPr algn="just"/>
            <a:r>
              <a:rPr lang="fr-FR" sz="1400" dirty="0">
                <a:solidFill>
                  <a:srgbClr val="FF0000"/>
                </a:solidFill>
                <a:latin typeface="Verdana" pitchFamily="32" charset="0"/>
              </a:rPr>
              <a:t>Et c’est vrai que la création du ministère a bouleversé la vie privée de milliers d’agents, </a:t>
            </a:r>
            <a:r>
              <a:rPr lang="fr-FR" sz="1400" spc="-20" dirty="0">
                <a:solidFill>
                  <a:srgbClr val="FF0000"/>
                </a:solidFill>
                <a:latin typeface="Verdana" pitchFamily="32" charset="0"/>
              </a:rPr>
              <a:t>par les mobilités contraintes en </a:t>
            </a:r>
            <a:r>
              <a:rPr lang="fr-FR" sz="1400" spc="-20" dirty="0" smtClean="0">
                <a:solidFill>
                  <a:srgbClr val="FF0000"/>
                </a:solidFill>
                <a:latin typeface="Verdana" pitchFamily="32" charset="0"/>
              </a:rPr>
              <a:t>particulier : </a:t>
            </a:r>
            <a:r>
              <a:rPr lang="fr-FR" sz="1400" spc="-20" dirty="0">
                <a:solidFill>
                  <a:srgbClr val="FF0000"/>
                </a:solidFill>
                <a:latin typeface="Verdana" pitchFamily="32" charset="0"/>
              </a:rPr>
              <a:t>le 25</a:t>
            </a:r>
            <a:r>
              <a:rPr lang="fr-FR" sz="1400" spc="-20" baseline="30000" dirty="0">
                <a:solidFill>
                  <a:srgbClr val="FF0000"/>
                </a:solidFill>
                <a:latin typeface="Verdana" pitchFamily="32" charset="0"/>
              </a:rPr>
              <a:t>ème</a:t>
            </a:r>
            <a:r>
              <a:rPr lang="fr-FR" sz="1400" spc="-20" dirty="0">
                <a:solidFill>
                  <a:srgbClr val="FF0000"/>
                </a:solidFill>
                <a:latin typeface="Verdana" pitchFamily="32" charset="0"/>
              </a:rPr>
              <a:t> « plan d’éloignement » a été présenté </a:t>
            </a:r>
            <a:r>
              <a:rPr lang="fr-FR" sz="1400" dirty="0">
                <a:solidFill>
                  <a:srgbClr val="FF0000"/>
                </a:solidFill>
                <a:latin typeface="Verdana" pitchFamily="32" charset="0"/>
              </a:rPr>
              <a:t>au CTPM du 7 octobre dernier </a:t>
            </a:r>
            <a:r>
              <a:rPr lang="fr-FR" sz="1400" i="1" dirty="0" smtClean="0">
                <a:solidFill>
                  <a:srgbClr val="FF0000"/>
                </a:solidFill>
                <a:latin typeface="Verdana" pitchFamily="32" charset="0"/>
              </a:rPr>
              <a:t>(cf. </a:t>
            </a:r>
            <a:r>
              <a:rPr lang="fr-FR" sz="1400" i="1" dirty="0">
                <a:solidFill>
                  <a:srgbClr val="FF0000"/>
                </a:solidFill>
                <a:latin typeface="Verdana" pitchFamily="32" charset="0"/>
              </a:rPr>
              <a:t>le compte-rendu FO au point 6 de son ordre du jour).</a:t>
            </a:r>
          </a:p>
          <a:p>
            <a:endParaRPr lang="fr-FR" sz="1400" i="1" dirty="0">
              <a:solidFill>
                <a:srgbClr val="FF0000"/>
              </a:solidFill>
              <a:latin typeface="Verdana" pitchFamily="32" charset="0"/>
            </a:endParaRPr>
          </a:p>
        </p:txBody>
      </p:sp>
      <p:sp>
        <p:nvSpPr>
          <p:cNvPr id="6147" name="Text Box 3"/>
          <p:cNvSpPr txBox="1">
            <a:spLocks noChangeArrowheads="1"/>
          </p:cNvSpPr>
          <p:nvPr/>
        </p:nvSpPr>
        <p:spPr bwMode="auto">
          <a:xfrm>
            <a:off x="2051720" y="990600"/>
            <a:ext cx="6406480" cy="6639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a:spcBef>
                <a:spcPts val="1250"/>
              </a:spcBef>
            </a:pPr>
            <a:r>
              <a:rPr lang="fr-FR" sz="1600" b="1" dirty="0">
                <a:solidFill>
                  <a:srgbClr val="FF0000"/>
                </a:solidFill>
                <a:latin typeface="Verdana" pitchFamily="34" charset="0"/>
              </a:rPr>
              <a:t>Ce sondage évalue-t-il  le ministère ou ses </a:t>
            </a:r>
            <a:r>
              <a:rPr lang="fr-FR" sz="1600" b="1" dirty="0" smtClean="0">
                <a:solidFill>
                  <a:srgbClr val="FF0000"/>
                </a:solidFill>
                <a:latin typeface="Verdana" pitchFamily="34" charset="0"/>
              </a:rPr>
              <a:t>agents ?</a:t>
            </a:r>
          </a:p>
          <a:p>
            <a:pPr>
              <a:spcBef>
                <a:spcPts val="600"/>
              </a:spcBef>
            </a:pPr>
            <a:r>
              <a:rPr lang="fr-FR" sz="1600" b="1" dirty="0" smtClean="0">
                <a:solidFill>
                  <a:srgbClr val="FF0000"/>
                </a:solidFill>
                <a:latin typeface="Verdana" pitchFamily="34" charset="0"/>
              </a:rPr>
              <a:t>Cette question est inacceptable !</a:t>
            </a:r>
            <a:endParaRPr lang="fr-FR" sz="1600" b="1" dirty="0">
              <a:solidFill>
                <a:srgbClr val="FF0000"/>
              </a:solidFill>
              <a:latin typeface="Verdana"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Image 1" descr="Questionnaire-2011-10-10-A1_Page_0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138" y="836613"/>
            <a:ext cx="8975725"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ZoneTexte 2"/>
          <p:cNvSpPr txBox="1">
            <a:spLocks noChangeArrowheads="1"/>
          </p:cNvSpPr>
          <p:nvPr/>
        </p:nvSpPr>
        <p:spPr bwMode="auto">
          <a:xfrm>
            <a:off x="251520" y="4221163"/>
            <a:ext cx="547260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dirty="0">
                <a:solidFill>
                  <a:srgbClr val="FF0000"/>
                </a:solidFill>
                <a:latin typeface="Verdana" pitchFamily="34" charset="0"/>
              </a:rPr>
              <a:t>Le MEDDTL confond depuis plusieurs années </a:t>
            </a:r>
            <a:r>
              <a:rPr lang="fr-FR" dirty="0" smtClean="0">
                <a:solidFill>
                  <a:srgbClr val="FF0000"/>
                </a:solidFill>
                <a:latin typeface="Verdana" pitchFamily="34" charset="0"/>
              </a:rPr>
              <a:t>… </a:t>
            </a:r>
            <a:r>
              <a:rPr lang="fr-FR" b="1" dirty="0" smtClean="0">
                <a:solidFill>
                  <a:srgbClr val="FF0000"/>
                </a:solidFill>
                <a:latin typeface="Verdana" pitchFamily="34" charset="0"/>
              </a:rPr>
              <a:t>communication </a:t>
            </a:r>
            <a:r>
              <a:rPr lang="fr-FR" b="1" dirty="0">
                <a:solidFill>
                  <a:srgbClr val="FF0000"/>
                </a:solidFill>
                <a:latin typeface="Verdana" pitchFamily="34" charset="0"/>
              </a:rPr>
              <a:t>et </a:t>
            </a:r>
            <a:r>
              <a:rPr lang="fr-FR" b="1" dirty="0" smtClean="0">
                <a:solidFill>
                  <a:srgbClr val="FF0000"/>
                </a:solidFill>
                <a:latin typeface="Verdana" pitchFamily="34" charset="0"/>
              </a:rPr>
              <a:t>information !</a:t>
            </a:r>
            <a:endParaRPr lang="fr-FR" b="1" dirty="0">
              <a:solidFill>
                <a:srgbClr val="FF0000"/>
              </a:solidFill>
              <a:latin typeface="Verdana" pitchFamily="34" charset="0"/>
            </a:endParaRPr>
          </a:p>
        </p:txBody>
      </p:sp>
      <p:sp>
        <p:nvSpPr>
          <p:cNvPr id="7172" name="Oval 4"/>
          <p:cNvSpPr>
            <a:spLocks noChangeArrowheads="1"/>
          </p:cNvSpPr>
          <p:nvPr/>
        </p:nvSpPr>
        <p:spPr bwMode="auto">
          <a:xfrm>
            <a:off x="6858000" y="2286000"/>
            <a:ext cx="152400" cy="1524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173" name="Oval 5"/>
          <p:cNvSpPr>
            <a:spLocks noChangeArrowheads="1"/>
          </p:cNvSpPr>
          <p:nvPr/>
        </p:nvSpPr>
        <p:spPr bwMode="auto">
          <a:xfrm>
            <a:off x="6858000" y="2514600"/>
            <a:ext cx="152400" cy="1524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174" name="Oval 6"/>
          <p:cNvSpPr>
            <a:spLocks noChangeArrowheads="1"/>
          </p:cNvSpPr>
          <p:nvPr/>
        </p:nvSpPr>
        <p:spPr bwMode="auto">
          <a:xfrm>
            <a:off x="6858000" y="2895600"/>
            <a:ext cx="152400" cy="1524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175" name="Oval 7"/>
          <p:cNvSpPr>
            <a:spLocks noChangeArrowheads="1"/>
          </p:cNvSpPr>
          <p:nvPr/>
        </p:nvSpPr>
        <p:spPr bwMode="auto">
          <a:xfrm>
            <a:off x="6858000" y="3276600"/>
            <a:ext cx="152400" cy="1524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176" name="Oval 8"/>
          <p:cNvSpPr>
            <a:spLocks noChangeArrowheads="1"/>
          </p:cNvSpPr>
          <p:nvPr/>
        </p:nvSpPr>
        <p:spPr bwMode="auto">
          <a:xfrm>
            <a:off x="6858000" y="3657600"/>
            <a:ext cx="152400" cy="1524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7180" name="Group 12"/>
          <p:cNvGrpSpPr>
            <a:grpSpLocks/>
          </p:cNvGrpSpPr>
          <p:nvPr/>
        </p:nvGrpSpPr>
        <p:grpSpPr bwMode="auto">
          <a:xfrm>
            <a:off x="5940425" y="3962400"/>
            <a:ext cx="2879725" cy="1704975"/>
            <a:chOff x="3742" y="2496"/>
            <a:chExt cx="1814" cy="1074"/>
          </a:xfrm>
        </p:grpSpPr>
        <p:sp>
          <p:nvSpPr>
            <p:cNvPr id="7178" name="Text Box 10"/>
            <p:cNvSpPr txBox="1">
              <a:spLocks noChangeArrowheads="1"/>
            </p:cNvSpPr>
            <p:nvPr/>
          </p:nvSpPr>
          <p:spPr bwMode="auto">
            <a:xfrm>
              <a:off x="3742" y="2736"/>
              <a:ext cx="1814" cy="834"/>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fr-FR" sz="2000" dirty="0" smtClean="0">
                  <a:solidFill>
                    <a:srgbClr val="FF0000"/>
                  </a:solidFill>
                  <a:latin typeface="Monotype Corsiva" pitchFamily="66" charset="0"/>
                </a:rPr>
                <a:t>Une telle </a:t>
              </a:r>
              <a:r>
                <a:rPr lang="fr-FR" sz="2000" dirty="0">
                  <a:solidFill>
                    <a:srgbClr val="FF0000"/>
                  </a:solidFill>
                  <a:latin typeface="Monotype Corsiva" pitchFamily="66" charset="0"/>
                </a:rPr>
                <a:t>réponse </a:t>
              </a:r>
              <a:r>
                <a:rPr lang="fr-FR" sz="2000" dirty="0" smtClean="0">
                  <a:solidFill>
                    <a:srgbClr val="FF0000"/>
                  </a:solidFill>
                  <a:latin typeface="Monotype Corsiva" pitchFamily="66" charset="0"/>
                </a:rPr>
                <a:t>symbolique pourrait </a:t>
              </a:r>
              <a:r>
                <a:rPr lang="fr-FR" sz="2000" dirty="0">
                  <a:solidFill>
                    <a:srgbClr val="FF0000"/>
                  </a:solidFill>
                  <a:latin typeface="Monotype Corsiva" pitchFamily="66" charset="0"/>
                </a:rPr>
                <a:t>-</a:t>
              </a:r>
              <a:r>
                <a:rPr lang="fr-FR" sz="2000" dirty="0" smtClean="0">
                  <a:solidFill>
                    <a:srgbClr val="FF0000"/>
                  </a:solidFill>
                  <a:latin typeface="Monotype Corsiva" pitchFamily="66" charset="0"/>
                </a:rPr>
                <a:t>peut-être ?- pousser le </a:t>
              </a:r>
              <a:r>
                <a:rPr lang="fr-FR" sz="2000" dirty="0">
                  <a:solidFill>
                    <a:srgbClr val="FF0000"/>
                  </a:solidFill>
                  <a:latin typeface="Monotype Corsiva" pitchFamily="66" charset="0"/>
                </a:rPr>
                <a:t>ministère à creuser au-delà du sondage…</a:t>
              </a:r>
            </a:p>
          </p:txBody>
        </p:sp>
        <p:sp>
          <p:nvSpPr>
            <p:cNvPr id="7179" name="Line 11"/>
            <p:cNvSpPr>
              <a:spLocks noChangeShapeType="1"/>
            </p:cNvSpPr>
            <p:nvPr/>
          </p:nvSpPr>
          <p:spPr bwMode="auto">
            <a:xfrm flipV="1">
              <a:off x="4320" y="2496"/>
              <a:ext cx="48" cy="240"/>
            </a:xfrm>
            <a:prstGeom prst="line">
              <a:avLst/>
            </a:prstGeom>
            <a:noFill/>
            <a:ln w="22225">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Tree>
    <p:extLst>
      <p:ext uri="{BB962C8B-B14F-4D97-AF65-F5344CB8AC3E}">
        <p14:creationId xmlns:p14="http://schemas.microsoft.com/office/powerpoint/2010/main" val="3282178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Image 1" descr="Questionnaire-2011-10-10-A1_Page_06.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68325"/>
            <a:ext cx="9174163" cy="574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ZoneTexte 2"/>
          <p:cNvSpPr txBox="1">
            <a:spLocks noChangeArrowheads="1"/>
          </p:cNvSpPr>
          <p:nvPr/>
        </p:nvSpPr>
        <p:spPr bwMode="auto">
          <a:xfrm>
            <a:off x="0" y="4508500"/>
            <a:ext cx="6300192" cy="66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defTabSz="914400" eaLnBrk="1" hangingPunct="1">
              <a:buClrTx/>
              <a:buSzTx/>
              <a:buFontTx/>
              <a:buNone/>
            </a:pPr>
            <a:r>
              <a:rPr lang="fr-FR" sz="1600" spc="-40" dirty="0" smtClean="0">
                <a:solidFill>
                  <a:srgbClr val="FF0000"/>
                </a:solidFill>
                <a:latin typeface="Verdana" pitchFamily="34" charset="0"/>
              </a:rPr>
              <a:t>Pour FORCE OUVRIÈRE, il est tout aussi clair que c’est surtout</a:t>
            </a:r>
          </a:p>
          <a:p>
            <a:pPr algn="ctr" defTabSz="914400" eaLnBrk="1" hangingPunct="1">
              <a:spcBef>
                <a:spcPts val="600"/>
              </a:spcBef>
              <a:buClrTx/>
              <a:buSzTx/>
              <a:buFontTx/>
              <a:buNone/>
            </a:pPr>
            <a:r>
              <a:rPr lang="fr-FR" sz="1600" b="1" spc="-30" dirty="0" smtClean="0">
                <a:solidFill>
                  <a:srgbClr val="FF0000"/>
                </a:solidFill>
                <a:latin typeface="Verdana" pitchFamily="34" charset="0"/>
              </a:rPr>
              <a:t>…une excuse pour supprimer des postes au ministère !</a:t>
            </a:r>
          </a:p>
        </p:txBody>
      </p:sp>
      <p:sp>
        <p:nvSpPr>
          <p:cNvPr id="8196" name="Oval 4"/>
          <p:cNvSpPr>
            <a:spLocks noChangeArrowheads="1"/>
          </p:cNvSpPr>
          <p:nvPr/>
        </p:nvSpPr>
        <p:spPr bwMode="auto">
          <a:xfrm>
            <a:off x="7162800" y="1981200"/>
            <a:ext cx="152400" cy="1524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buClrTx/>
              <a:buSzTx/>
              <a:buFontTx/>
              <a:buNone/>
            </a:pPr>
            <a:endParaRPr lang="fr-FR" smtClean="0">
              <a:solidFill>
                <a:prstClr val="black"/>
              </a:solidFill>
            </a:endParaRPr>
          </a:p>
        </p:txBody>
      </p:sp>
      <p:sp>
        <p:nvSpPr>
          <p:cNvPr id="8197" name="Oval 5"/>
          <p:cNvSpPr>
            <a:spLocks noChangeArrowheads="1"/>
          </p:cNvSpPr>
          <p:nvPr/>
        </p:nvSpPr>
        <p:spPr bwMode="auto">
          <a:xfrm>
            <a:off x="7162800" y="2286000"/>
            <a:ext cx="152400" cy="1524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buClrTx/>
              <a:buSzTx/>
              <a:buFontTx/>
              <a:buNone/>
            </a:pPr>
            <a:endParaRPr lang="fr-FR" smtClean="0">
              <a:solidFill>
                <a:prstClr val="black"/>
              </a:solidFill>
            </a:endParaRPr>
          </a:p>
        </p:txBody>
      </p:sp>
      <p:sp>
        <p:nvSpPr>
          <p:cNvPr id="8198" name="Oval 6"/>
          <p:cNvSpPr>
            <a:spLocks noChangeArrowheads="1"/>
          </p:cNvSpPr>
          <p:nvPr/>
        </p:nvSpPr>
        <p:spPr bwMode="auto">
          <a:xfrm>
            <a:off x="7162800" y="2667000"/>
            <a:ext cx="152400" cy="1524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buClrTx/>
              <a:buSzTx/>
              <a:buFontTx/>
              <a:buNone/>
            </a:pPr>
            <a:endParaRPr lang="fr-FR" smtClean="0">
              <a:solidFill>
                <a:prstClr val="black"/>
              </a:solidFill>
            </a:endParaRPr>
          </a:p>
        </p:txBody>
      </p:sp>
      <p:sp>
        <p:nvSpPr>
          <p:cNvPr id="8199" name="Oval 7"/>
          <p:cNvSpPr>
            <a:spLocks noChangeArrowheads="1"/>
          </p:cNvSpPr>
          <p:nvPr/>
        </p:nvSpPr>
        <p:spPr bwMode="auto">
          <a:xfrm>
            <a:off x="7162800" y="2971800"/>
            <a:ext cx="152400" cy="1524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buClrTx/>
              <a:buSzTx/>
              <a:buFontTx/>
              <a:buNone/>
            </a:pPr>
            <a:endParaRPr lang="fr-FR" smtClean="0">
              <a:solidFill>
                <a:prstClr val="black"/>
              </a:solidFill>
            </a:endParaRPr>
          </a:p>
        </p:txBody>
      </p:sp>
      <p:sp>
        <p:nvSpPr>
          <p:cNvPr id="8200" name="Oval 8"/>
          <p:cNvSpPr>
            <a:spLocks noChangeArrowheads="1"/>
          </p:cNvSpPr>
          <p:nvPr/>
        </p:nvSpPr>
        <p:spPr bwMode="auto">
          <a:xfrm>
            <a:off x="7162800" y="3276600"/>
            <a:ext cx="152400" cy="1524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buClrTx/>
              <a:buSzTx/>
              <a:buFontTx/>
              <a:buNone/>
            </a:pPr>
            <a:endParaRPr lang="fr-FR" smtClean="0">
              <a:solidFill>
                <a:prstClr val="black"/>
              </a:solidFill>
            </a:endParaRPr>
          </a:p>
        </p:txBody>
      </p:sp>
      <p:sp>
        <p:nvSpPr>
          <p:cNvPr id="8201" name="Oval 9"/>
          <p:cNvSpPr>
            <a:spLocks noChangeArrowheads="1"/>
          </p:cNvSpPr>
          <p:nvPr/>
        </p:nvSpPr>
        <p:spPr bwMode="auto">
          <a:xfrm>
            <a:off x="7162800" y="3581400"/>
            <a:ext cx="152400" cy="1524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buClrTx/>
              <a:buSzTx/>
              <a:buFontTx/>
              <a:buNone/>
            </a:pPr>
            <a:endParaRPr lang="fr-FR" smtClean="0">
              <a:solidFill>
                <a:prstClr val="black"/>
              </a:solidFill>
            </a:endParaRPr>
          </a:p>
        </p:txBody>
      </p:sp>
      <p:sp>
        <p:nvSpPr>
          <p:cNvPr id="8202" name="Oval 10"/>
          <p:cNvSpPr>
            <a:spLocks noChangeArrowheads="1"/>
          </p:cNvSpPr>
          <p:nvPr/>
        </p:nvSpPr>
        <p:spPr bwMode="auto">
          <a:xfrm>
            <a:off x="7162800" y="4038600"/>
            <a:ext cx="152400" cy="1524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buClrTx/>
              <a:buSzTx/>
              <a:buFontTx/>
              <a:buNone/>
            </a:pPr>
            <a:endParaRPr lang="fr-FR" smtClean="0">
              <a:solidFill>
                <a:prstClr val="black"/>
              </a:solidFill>
            </a:endParaRPr>
          </a:p>
        </p:txBody>
      </p:sp>
      <p:grpSp>
        <p:nvGrpSpPr>
          <p:cNvPr id="8203" name="Group 11"/>
          <p:cNvGrpSpPr>
            <a:grpSpLocks/>
          </p:cNvGrpSpPr>
          <p:nvPr/>
        </p:nvGrpSpPr>
        <p:grpSpPr bwMode="auto">
          <a:xfrm>
            <a:off x="6156327" y="4495800"/>
            <a:ext cx="2987676" cy="2165350"/>
            <a:chOff x="3734" y="2496"/>
            <a:chExt cx="1882" cy="1364"/>
          </a:xfrm>
        </p:grpSpPr>
        <p:sp>
          <p:nvSpPr>
            <p:cNvPr id="8204" name="Text Box 12"/>
            <p:cNvSpPr txBox="1">
              <a:spLocks noChangeArrowheads="1"/>
            </p:cNvSpPr>
            <p:nvPr/>
          </p:nvSpPr>
          <p:spPr bwMode="auto">
            <a:xfrm>
              <a:off x="3734" y="2736"/>
              <a:ext cx="1882" cy="1124"/>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fr-FR" sz="2000" dirty="0">
                  <a:solidFill>
                    <a:srgbClr val="FF0000"/>
                  </a:solidFill>
                  <a:latin typeface="Monotype Corsiva" pitchFamily="66" charset="0"/>
                </a:rPr>
                <a:t>Une </a:t>
              </a:r>
              <a:r>
                <a:rPr lang="fr-FR" sz="2000" dirty="0" smtClean="0">
                  <a:solidFill>
                    <a:srgbClr val="FF0000"/>
                  </a:solidFill>
                  <a:latin typeface="Monotype Corsiva" pitchFamily="66" charset="0"/>
                </a:rPr>
                <a:t>même réponse </a:t>
              </a:r>
              <a:r>
                <a:rPr lang="fr-FR" sz="2000" dirty="0" smtClean="0">
                  <a:solidFill>
                    <a:srgbClr val="FF0000"/>
                  </a:solidFill>
                  <a:latin typeface="Monotype Corsiva" pitchFamily="66" charset="0"/>
                </a:rPr>
                <a:t>-tout </a:t>
              </a:r>
              <a:r>
                <a:rPr lang="fr-FR" sz="2000" dirty="0" smtClean="0">
                  <a:solidFill>
                    <a:srgbClr val="FF0000"/>
                  </a:solidFill>
                  <a:latin typeface="Monotype Corsiva" pitchFamily="66" charset="0"/>
                </a:rPr>
                <a:t>aussi </a:t>
              </a:r>
              <a:r>
                <a:rPr lang="fr-FR" sz="2000" spc="-20" dirty="0">
                  <a:solidFill>
                    <a:srgbClr val="FF0000"/>
                  </a:solidFill>
                  <a:latin typeface="Monotype Corsiva" pitchFamily="66" charset="0"/>
                </a:rPr>
                <a:t>symbolique </a:t>
              </a:r>
              <a:r>
                <a:rPr lang="fr-FR" sz="2000" spc="-20" dirty="0" smtClean="0">
                  <a:solidFill>
                    <a:srgbClr val="FF0000"/>
                  </a:solidFill>
                  <a:latin typeface="Monotype Corsiva" pitchFamily="66" charset="0"/>
                </a:rPr>
                <a:t>qu’à la </a:t>
              </a:r>
              <a:r>
                <a:rPr lang="fr-FR" sz="2000" spc="-20" dirty="0" smtClean="0">
                  <a:solidFill>
                    <a:srgbClr val="FF0000"/>
                  </a:solidFill>
                  <a:latin typeface="Monotype Corsiva" pitchFamily="66" charset="0"/>
                </a:rPr>
                <a:t>précédente</a:t>
              </a:r>
              <a:r>
                <a:rPr lang="fr-FR" sz="2000" dirty="0" smtClean="0">
                  <a:solidFill>
                    <a:srgbClr val="FF0000"/>
                  </a:solidFill>
                  <a:latin typeface="Monotype Corsiva" pitchFamily="66" charset="0"/>
                </a:rPr>
                <a:t>-inviterait </a:t>
              </a:r>
              <a:r>
                <a:rPr lang="fr-FR" sz="2000" dirty="0" smtClean="0">
                  <a:solidFill>
                    <a:srgbClr val="FF0000"/>
                  </a:solidFill>
                  <a:latin typeface="Monotype Corsiva" pitchFamily="66" charset="0"/>
                </a:rPr>
                <a:t>le ministère </a:t>
              </a:r>
              <a:r>
                <a:rPr lang="fr-FR" sz="2000" dirty="0">
                  <a:solidFill>
                    <a:srgbClr val="FF0000"/>
                  </a:solidFill>
                  <a:latin typeface="Monotype Corsiva" pitchFamily="66" charset="0"/>
                </a:rPr>
                <a:t>à creuser au-delà du sondage</a:t>
              </a:r>
              <a:r>
                <a:rPr lang="fr-FR" sz="2000" dirty="0" smtClean="0">
                  <a:solidFill>
                    <a:srgbClr val="FF0000"/>
                  </a:solidFill>
                  <a:latin typeface="Monotype Corsiva" pitchFamily="66" charset="0"/>
                </a:rPr>
                <a:t>…</a:t>
              </a:r>
            </a:p>
            <a:p>
              <a:pPr algn="just">
                <a:spcBef>
                  <a:spcPct val="50000"/>
                </a:spcBef>
              </a:pPr>
              <a:r>
                <a:rPr lang="fr-FR" sz="2000" dirty="0" smtClean="0">
                  <a:solidFill>
                    <a:srgbClr val="FF0000"/>
                  </a:solidFill>
                  <a:latin typeface="Monotype Corsiva" pitchFamily="66" charset="0"/>
                </a:rPr>
                <a:t>S’il le veut bien !</a:t>
              </a:r>
              <a:endParaRPr lang="fr-FR" sz="2000" dirty="0">
                <a:solidFill>
                  <a:srgbClr val="FF0000"/>
                </a:solidFill>
                <a:latin typeface="Monotype Corsiva" pitchFamily="66" charset="0"/>
              </a:endParaRPr>
            </a:p>
          </p:txBody>
        </p:sp>
        <p:sp>
          <p:nvSpPr>
            <p:cNvPr id="8205" name="Line 13"/>
            <p:cNvSpPr>
              <a:spLocks noChangeShapeType="1"/>
            </p:cNvSpPr>
            <p:nvPr/>
          </p:nvSpPr>
          <p:spPr bwMode="auto">
            <a:xfrm flipV="1">
              <a:off x="4320" y="2496"/>
              <a:ext cx="48" cy="240"/>
            </a:xfrm>
            <a:prstGeom prst="line">
              <a:avLst/>
            </a:prstGeom>
            <a:noFill/>
            <a:ln w="22225">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buClrTx/>
                <a:buSzTx/>
                <a:buFontTx/>
                <a:buNone/>
              </a:pPr>
              <a:endParaRPr lang="fr-FR" smtClean="0">
                <a:solidFill>
                  <a:prstClr val="black"/>
                </a:solidFill>
              </a:endParaRPr>
            </a:p>
          </p:txBody>
        </p:sp>
      </p:grpSp>
    </p:spTree>
    <p:extLst>
      <p:ext uri="{BB962C8B-B14F-4D97-AF65-F5344CB8AC3E}">
        <p14:creationId xmlns:p14="http://schemas.microsoft.com/office/powerpoint/2010/main" val="521187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Image 1" descr="Questionnaire-2011-10-10-A1_Page_07.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85837"/>
            <a:ext cx="9144000" cy="545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ZoneTexte 1"/>
          <p:cNvSpPr txBox="1">
            <a:spLocks noChangeArrowheads="1"/>
          </p:cNvSpPr>
          <p:nvPr/>
        </p:nvSpPr>
        <p:spPr bwMode="auto">
          <a:xfrm>
            <a:off x="251520" y="3860800"/>
            <a:ext cx="8712968" cy="72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dirty="0">
                <a:solidFill>
                  <a:srgbClr val="FF0000"/>
                </a:solidFill>
                <a:latin typeface="Verdana" pitchFamily="34" charset="0"/>
              </a:rPr>
              <a:t>Dans les colloques, séminaires et autres « </a:t>
            </a:r>
            <a:r>
              <a:rPr lang="fr-FR" i="1" dirty="0">
                <a:solidFill>
                  <a:srgbClr val="FF0000"/>
                </a:solidFill>
                <a:latin typeface="Verdana" pitchFamily="34" charset="0"/>
              </a:rPr>
              <a:t>salons parisiens</a:t>
            </a:r>
            <a:r>
              <a:rPr lang="fr-FR" dirty="0">
                <a:solidFill>
                  <a:srgbClr val="FF0000"/>
                </a:solidFill>
                <a:latin typeface="Verdana" pitchFamily="34" charset="0"/>
              </a:rPr>
              <a:t> » sans doute ! </a:t>
            </a:r>
          </a:p>
          <a:p>
            <a:pPr eaLnBrk="1" hangingPunct="1">
              <a:spcBef>
                <a:spcPts val="600"/>
              </a:spcBef>
            </a:pPr>
            <a:r>
              <a:rPr lang="fr-FR" dirty="0">
                <a:solidFill>
                  <a:srgbClr val="FF0000"/>
                </a:solidFill>
                <a:latin typeface="Verdana" pitchFamily="34" charset="0"/>
              </a:rPr>
              <a:t>Dans les « </a:t>
            </a:r>
            <a:r>
              <a:rPr lang="fr-FR" i="1" dirty="0">
                <a:solidFill>
                  <a:srgbClr val="FF0000"/>
                </a:solidFill>
                <a:latin typeface="Verdana" pitchFamily="34" charset="0"/>
              </a:rPr>
              <a:t>cafés du commerce</a:t>
            </a:r>
            <a:r>
              <a:rPr lang="fr-FR" dirty="0">
                <a:solidFill>
                  <a:srgbClr val="FF0000"/>
                </a:solidFill>
                <a:latin typeface="Verdana" pitchFamily="34" charset="0"/>
              </a:rPr>
              <a:t> » ça avait fait illusion en son temps …</a:t>
            </a:r>
          </a:p>
        </p:txBody>
      </p:sp>
      <p:sp>
        <p:nvSpPr>
          <p:cNvPr id="9220" name="Oval 4"/>
          <p:cNvSpPr>
            <a:spLocks noChangeArrowheads="1"/>
          </p:cNvSpPr>
          <p:nvPr/>
        </p:nvSpPr>
        <p:spPr bwMode="auto">
          <a:xfrm>
            <a:off x="838200" y="2971800"/>
            <a:ext cx="152400" cy="1524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Tree>
    <p:extLst>
      <p:ext uri="{BB962C8B-B14F-4D97-AF65-F5344CB8AC3E}">
        <p14:creationId xmlns:p14="http://schemas.microsoft.com/office/powerpoint/2010/main" val="1854883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Image 1" descr="Questionnaire-2011-10-10-A1_Page_08.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41338"/>
            <a:ext cx="9131300" cy="576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ZoneTexte 1"/>
          <p:cNvSpPr txBox="1">
            <a:spLocks noChangeArrowheads="1"/>
          </p:cNvSpPr>
          <p:nvPr/>
        </p:nvSpPr>
        <p:spPr bwMode="auto">
          <a:xfrm>
            <a:off x="0" y="4495800"/>
            <a:ext cx="78843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b="1" dirty="0" smtClean="0">
                <a:solidFill>
                  <a:srgbClr val="FF0000"/>
                </a:solidFill>
                <a:latin typeface="Verdana" pitchFamily="34" charset="0"/>
              </a:rPr>
              <a:t>Un </a:t>
            </a:r>
            <a:r>
              <a:rPr lang="fr-FR" b="1" dirty="0">
                <a:solidFill>
                  <a:srgbClr val="FF0000"/>
                </a:solidFill>
                <a:latin typeface="Verdana" pitchFamily="34" charset="0"/>
              </a:rPr>
              <a:t>seul </a:t>
            </a:r>
            <a:r>
              <a:rPr lang="fr-FR" b="1" dirty="0" smtClean="0">
                <a:solidFill>
                  <a:srgbClr val="FF0000"/>
                </a:solidFill>
                <a:latin typeface="Verdana" pitchFamily="34" charset="0"/>
              </a:rPr>
              <a:t>objectif, et il est clair : abandonner </a:t>
            </a:r>
            <a:r>
              <a:rPr lang="fr-FR" b="1" dirty="0">
                <a:solidFill>
                  <a:srgbClr val="FF0000"/>
                </a:solidFill>
                <a:latin typeface="Verdana" pitchFamily="34" charset="0"/>
              </a:rPr>
              <a:t>les </a:t>
            </a:r>
            <a:r>
              <a:rPr lang="fr-FR" b="1" dirty="0" smtClean="0">
                <a:solidFill>
                  <a:srgbClr val="FF0000"/>
                </a:solidFill>
                <a:latin typeface="Verdana" pitchFamily="34" charset="0"/>
              </a:rPr>
              <a:t>territoires !</a:t>
            </a:r>
            <a:endParaRPr lang="fr-FR" b="1" dirty="0">
              <a:solidFill>
                <a:srgbClr val="FF0000"/>
              </a:solidFill>
              <a:latin typeface="Verdana" pitchFamily="34" charset="0"/>
            </a:endParaRPr>
          </a:p>
        </p:txBody>
      </p:sp>
      <p:sp>
        <p:nvSpPr>
          <p:cNvPr id="10244" name="Oval 4"/>
          <p:cNvSpPr>
            <a:spLocks noChangeArrowheads="1"/>
          </p:cNvSpPr>
          <p:nvPr/>
        </p:nvSpPr>
        <p:spPr bwMode="auto">
          <a:xfrm>
            <a:off x="6934200" y="1828800"/>
            <a:ext cx="152400" cy="1524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0245" name="Oval 5"/>
          <p:cNvSpPr>
            <a:spLocks noChangeArrowheads="1"/>
          </p:cNvSpPr>
          <p:nvPr/>
        </p:nvSpPr>
        <p:spPr bwMode="auto">
          <a:xfrm>
            <a:off x="6934200" y="2133600"/>
            <a:ext cx="152400" cy="1524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0246" name="Oval 6"/>
          <p:cNvSpPr>
            <a:spLocks noChangeArrowheads="1"/>
          </p:cNvSpPr>
          <p:nvPr/>
        </p:nvSpPr>
        <p:spPr bwMode="auto">
          <a:xfrm>
            <a:off x="7010400" y="2514600"/>
            <a:ext cx="152400" cy="1524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0247" name="Oval 7"/>
          <p:cNvSpPr>
            <a:spLocks noChangeArrowheads="1"/>
          </p:cNvSpPr>
          <p:nvPr/>
        </p:nvSpPr>
        <p:spPr bwMode="auto">
          <a:xfrm>
            <a:off x="6934200" y="2895600"/>
            <a:ext cx="152400" cy="1524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0248" name="Oval 8"/>
          <p:cNvSpPr>
            <a:spLocks noChangeArrowheads="1"/>
          </p:cNvSpPr>
          <p:nvPr/>
        </p:nvSpPr>
        <p:spPr bwMode="auto">
          <a:xfrm>
            <a:off x="7010400" y="3276600"/>
            <a:ext cx="152400" cy="1524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0249" name="Oval 9"/>
          <p:cNvSpPr>
            <a:spLocks noChangeArrowheads="1"/>
          </p:cNvSpPr>
          <p:nvPr/>
        </p:nvSpPr>
        <p:spPr bwMode="auto">
          <a:xfrm>
            <a:off x="7010400" y="3810000"/>
            <a:ext cx="152400" cy="1524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0250" name="Oval 10"/>
          <p:cNvSpPr>
            <a:spLocks noChangeArrowheads="1"/>
          </p:cNvSpPr>
          <p:nvPr/>
        </p:nvSpPr>
        <p:spPr bwMode="auto">
          <a:xfrm>
            <a:off x="7010400" y="4191000"/>
            <a:ext cx="152400" cy="1524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10251" name="Group 11"/>
          <p:cNvGrpSpPr>
            <a:grpSpLocks/>
          </p:cNvGrpSpPr>
          <p:nvPr/>
        </p:nvGrpSpPr>
        <p:grpSpPr bwMode="auto">
          <a:xfrm>
            <a:off x="6084890" y="4114800"/>
            <a:ext cx="2879726" cy="2085975"/>
            <a:chOff x="3689" y="2256"/>
            <a:chExt cx="1814" cy="1314"/>
          </a:xfrm>
        </p:grpSpPr>
        <p:sp>
          <p:nvSpPr>
            <p:cNvPr id="10252" name="Text Box 12"/>
            <p:cNvSpPr txBox="1">
              <a:spLocks noChangeArrowheads="1"/>
            </p:cNvSpPr>
            <p:nvPr/>
          </p:nvSpPr>
          <p:spPr bwMode="auto">
            <a:xfrm>
              <a:off x="3689" y="2736"/>
              <a:ext cx="1814" cy="834"/>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fr-FR" sz="2000" dirty="0" smtClean="0">
                  <a:solidFill>
                    <a:srgbClr val="FF0000"/>
                  </a:solidFill>
                  <a:latin typeface="Monotype Corsiva" pitchFamily="66" charset="0"/>
                </a:rPr>
                <a:t>Nous devons </a:t>
              </a:r>
              <a:r>
                <a:rPr lang="fr-FR" sz="2000" dirty="0">
                  <a:solidFill>
                    <a:srgbClr val="FF0000"/>
                  </a:solidFill>
                  <a:latin typeface="Monotype Corsiva" pitchFamily="66" charset="0"/>
                </a:rPr>
                <a:t>faire comprendre au ministère que les agents veulent retrouver du sens à leur travail, c’est une priorité.</a:t>
              </a:r>
            </a:p>
          </p:txBody>
        </p:sp>
        <p:sp>
          <p:nvSpPr>
            <p:cNvPr id="10253" name="Line 13"/>
            <p:cNvSpPr>
              <a:spLocks noChangeShapeType="1"/>
            </p:cNvSpPr>
            <p:nvPr/>
          </p:nvSpPr>
          <p:spPr bwMode="auto">
            <a:xfrm flipV="1">
              <a:off x="4097" y="2256"/>
              <a:ext cx="48" cy="240"/>
            </a:xfrm>
            <a:prstGeom prst="line">
              <a:avLst/>
            </a:prstGeom>
            <a:noFill/>
            <a:ln w="22225">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2" name="ZoneTexte 1"/>
          <p:cNvSpPr txBox="1"/>
          <p:nvPr/>
        </p:nvSpPr>
        <p:spPr>
          <a:xfrm>
            <a:off x="179512" y="4876800"/>
            <a:ext cx="5760640" cy="646331"/>
          </a:xfrm>
          <a:prstGeom prst="rect">
            <a:avLst/>
          </a:prstGeom>
          <a:noFill/>
        </p:spPr>
        <p:txBody>
          <a:bodyPr wrap="square" rtlCol="0">
            <a:spAutoFit/>
          </a:bodyPr>
          <a:lstStyle/>
          <a:p>
            <a:r>
              <a:rPr lang="fr-FR" dirty="0" smtClean="0">
                <a:solidFill>
                  <a:srgbClr val="FF0000"/>
                </a:solidFill>
              </a:rPr>
              <a:t>Arrêt de l’ingénierie publique, mise en péril des activités historiques (ATESAT, ADS)…</a:t>
            </a:r>
            <a:endParaRPr lang="fr-FR" dirty="0">
              <a:solidFill>
                <a:srgbClr val="FF0000"/>
              </a:solidFill>
            </a:endParaRPr>
          </a:p>
        </p:txBody>
      </p:sp>
    </p:spTree>
    <p:extLst>
      <p:ext uri="{BB962C8B-B14F-4D97-AF65-F5344CB8AC3E}">
        <p14:creationId xmlns:p14="http://schemas.microsoft.com/office/powerpoint/2010/main" val="131899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8138"/>
            <a:ext cx="9144000" cy="6181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66" name="Text Box 2"/>
          <p:cNvSpPr txBox="1">
            <a:spLocks noChangeArrowheads="1"/>
          </p:cNvSpPr>
          <p:nvPr/>
        </p:nvSpPr>
        <p:spPr bwMode="auto">
          <a:xfrm>
            <a:off x="1619250" y="4797425"/>
            <a:ext cx="5689600" cy="7254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algn="ctr"/>
            <a:r>
              <a:rPr lang="fr-FR" b="1" dirty="0">
                <a:solidFill>
                  <a:srgbClr val="FF0000"/>
                </a:solidFill>
                <a:latin typeface="Verdana" pitchFamily="32" charset="0"/>
              </a:rPr>
              <a:t>Avec à peine 60 000 agents (PLF 2012)</a:t>
            </a:r>
          </a:p>
          <a:p>
            <a:pPr algn="ctr">
              <a:spcBef>
                <a:spcPts val="600"/>
              </a:spcBef>
            </a:pPr>
            <a:r>
              <a:rPr lang="fr-FR" b="1" dirty="0">
                <a:solidFill>
                  <a:srgbClr val="FF0000"/>
                </a:solidFill>
                <a:latin typeface="Verdana" pitchFamily="32" charset="0"/>
              </a:rPr>
              <a:t>il n’en prend assurément pas le chemin…</a:t>
            </a:r>
          </a:p>
        </p:txBody>
      </p:sp>
      <p:sp>
        <p:nvSpPr>
          <p:cNvPr id="11267" name="Oval 3"/>
          <p:cNvSpPr>
            <a:spLocks noChangeArrowheads="1"/>
          </p:cNvSpPr>
          <p:nvPr/>
        </p:nvSpPr>
        <p:spPr bwMode="auto">
          <a:xfrm>
            <a:off x="7239000" y="1828800"/>
            <a:ext cx="152400" cy="152400"/>
          </a:xfrm>
          <a:prstGeom prst="ellipse">
            <a:avLst/>
          </a:prstGeom>
          <a:solidFill>
            <a:srgbClr val="FF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11268" name="Oval 4"/>
          <p:cNvSpPr>
            <a:spLocks noChangeArrowheads="1"/>
          </p:cNvSpPr>
          <p:nvPr/>
        </p:nvSpPr>
        <p:spPr bwMode="auto">
          <a:xfrm>
            <a:off x="7239000" y="2209800"/>
            <a:ext cx="152400" cy="152400"/>
          </a:xfrm>
          <a:prstGeom prst="ellipse">
            <a:avLst/>
          </a:prstGeom>
          <a:solidFill>
            <a:srgbClr val="FF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11269" name="Oval 5"/>
          <p:cNvSpPr>
            <a:spLocks noChangeArrowheads="1"/>
          </p:cNvSpPr>
          <p:nvPr/>
        </p:nvSpPr>
        <p:spPr bwMode="auto">
          <a:xfrm>
            <a:off x="7239000" y="2590800"/>
            <a:ext cx="152400" cy="152400"/>
          </a:xfrm>
          <a:prstGeom prst="ellipse">
            <a:avLst/>
          </a:prstGeom>
          <a:solidFill>
            <a:srgbClr val="FF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11270" name="Oval 6"/>
          <p:cNvSpPr>
            <a:spLocks noChangeArrowheads="1"/>
          </p:cNvSpPr>
          <p:nvPr/>
        </p:nvSpPr>
        <p:spPr bwMode="auto">
          <a:xfrm>
            <a:off x="7239000" y="2971800"/>
            <a:ext cx="152400" cy="152400"/>
          </a:xfrm>
          <a:prstGeom prst="ellipse">
            <a:avLst/>
          </a:prstGeom>
          <a:solidFill>
            <a:srgbClr val="FF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11271" name="Oval 7"/>
          <p:cNvSpPr>
            <a:spLocks noChangeArrowheads="1"/>
          </p:cNvSpPr>
          <p:nvPr/>
        </p:nvSpPr>
        <p:spPr bwMode="auto">
          <a:xfrm>
            <a:off x="7239000" y="3429000"/>
            <a:ext cx="152400" cy="152400"/>
          </a:xfrm>
          <a:prstGeom prst="ellipse">
            <a:avLst/>
          </a:prstGeom>
          <a:solidFill>
            <a:srgbClr val="FF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11272" name="Oval 8"/>
          <p:cNvSpPr>
            <a:spLocks noChangeArrowheads="1"/>
          </p:cNvSpPr>
          <p:nvPr/>
        </p:nvSpPr>
        <p:spPr bwMode="auto">
          <a:xfrm>
            <a:off x="7239000" y="3962400"/>
            <a:ext cx="152400" cy="152400"/>
          </a:xfrm>
          <a:prstGeom prst="ellipse">
            <a:avLst/>
          </a:prstGeom>
          <a:solidFill>
            <a:srgbClr val="FF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11273" name="Oval 9"/>
          <p:cNvSpPr>
            <a:spLocks noChangeArrowheads="1"/>
          </p:cNvSpPr>
          <p:nvPr/>
        </p:nvSpPr>
        <p:spPr bwMode="auto">
          <a:xfrm>
            <a:off x="7239000" y="4343400"/>
            <a:ext cx="152400" cy="152400"/>
          </a:xfrm>
          <a:prstGeom prst="ellipse">
            <a:avLst/>
          </a:prstGeom>
          <a:solidFill>
            <a:srgbClr val="FF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Calibri"/>
        <a:ea typeface="MS Gothic"/>
        <a:cs typeface=""/>
      </a:majorFont>
      <a:minorFont>
        <a:latin typeface="Calibri"/>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902</TotalTime>
  <Words>1337</Words>
  <Application>Microsoft Office PowerPoint</Application>
  <PresentationFormat>Affichage à l'écran (4:3)</PresentationFormat>
  <Paragraphs>117</Paragraphs>
  <Slides>23</Slides>
  <Notes>17</Notes>
  <HiddenSlides>0</HiddenSlides>
  <MMClips>0</MMClips>
  <ScaleCrop>false</ScaleCrop>
  <HeadingPairs>
    <vt:vector size="4" baseType="variant">
      <vt:variant>
        <vt:lpstr>Thème</vt:lpstr>
      </vt:variant>
      <vt:variant>
        <vt:i4>2</vt:i4>
      </vt:variant>
      <vt:variant>
        <vt:lpstr>Titres des diapositives</vt:lpstr>
      </vt:variant>
      <vt:variant>
        <vt:i4>23</vt:i4>
      </vt:variant>
    </vt:vector>
  </HeadingPairs>
  <TitlesOfParts>
    <vt:vector size="25" baseType="lpstr">
      <vt:lpstr>Thème Office</vt:lpstr>
      <vt:lpstr>1_Thème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Avis de Force Ouvrière sur le questionnaire IPSOS sur le projet stratégique ministériel</dc:title>
  <dc:creator>NIZARALY Zaïnil</dc:creator>
  <cp:lastModifiedBy>--</cp:lastModifiedBy>
  <cp:revision>54</cp:revision>
  <cp:lastPrinted>1601-01-01T00:00:00Z</cp:lastPrinted>
  <dcterms:created xsi:type="dcterms:W3CDTF">2011-10-10T19:51:08Z</dcterms:created>
  <dcterms:modified xsi:type="dcterms:W3CDTF">2011-10-12T09:47:30Z</dcterms:modified>
</cp:coreProperties>
</file>